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slides/slide4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42"/>
  </p:notesMasterIdLst>
  <p:sldIdLst>
    <p:sldId id="313" r:id="rId2"/>
    <p:sldId id="423" r:id="rId3"/>
    <p:sldId id="305" r:id="rId4"/>
    <p:sldId id="355" r:id="rId5"/>
    <p:sldId id="426" r:id="rId6"/>
    <p:sldId id="427" r:id="rId7"/>
    <p:sldId id="316" r:id="rId8"/>
    <p:sldId id="408" r:id="rId9"/>
    <p:sldId id="430" r:id="rId10"/>
    <p:sldId id="407" r:id="rId11"/>
    <p:sldId id="411" r:id="rId12"/>
    <p:sldId id="412" r:id="rId13"/>
    <p:sldId id="435" r:id="rId14"/>
    <p:sldId id="436" r:id="rId15"/>
    <p:sldId id="414" r:id="rId16"/>
    <p:sldId id="437" r:id="rId17"/>
    <p:sldId id="428" r:id="rId18"/>
    <p:sldId id="429" r:id="rId19"/>
    <p:sldId id="431" r:id="rId20"/>
    <p:sldId id="439" r:id="rId21"/>
    <p:sldId id="433" r:id="rId22"/>
    <p:sldId id="434" r:id="rId23"/>
    <p:sldId id="441" r:id="rId24"/>
    <p:sldId id="442" r:id="rId25"/>
    <p:sldId id="440" r:id="rId26"/>
    <p:sldId id="438" r:id="rId27"/>
    <p:sldId id="383" r:id="rId28"/>
    <p:sldId id="384" r:id="rId29"/>
    <p:sldId id="385" r:id="rId30"/>
    <p:sldId id="387" r:id="rId31"/>
    <p:sldId id="391" r:id="rId32"/>
    <p:sldId id="302" r:id="rId33"/>
    <p:sldId id="311" r:id="rId34"/>
    <p:sldId id="320" r:id="rId35"/>
    <p:sldId id="295" r:id="rId36"/>
    <p:sldId id="416" r:id="rId37"/>
    <p:sldId id="373" r:id="rId38"/>
    <p:sldId id="418" r:id="rId39"/>
    <p:sldId id="419" r:id="rId40"/>
    <p:sldId id="301" r:id="rId41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E22294"/>
    <a:srgbClr val="00FF00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vertBarState="maximized">
    <p:restoredLeft sz="15809" autoAdjust="0"/>
    <p:restoredTop sz="98387" autoAdjust="0"/>
  </p:normalViewPr>
  <p:slideViewPr>
    <p:cSldViewPr>
      <p:cViewPr>
        <p:scale>
          <a:sx n="70" d="100"/>
          <a:sy n="70" d="100"/>
        </p:scale>
        <p:origin x="-1589" y="-3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3D8385-ADC6-48A9-8FAC-13E99D1EC8E0}" type="datetimeFigureOut">
              <a:rPr lang="en-IN" smtClean="0"/>
              <a:pPr/>
              <a:t>20-08-2019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5279C6-1D25-49D7-8BAC-B6B6E8273C82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5279C6-1D25-49D7-8BAC-B6B6E8273C82}" type="slidenum">
              <a:rPr lang="en-IN" smtClean="0"/>
              <a:pPr/>
              <a:t>1</a:t>
            </a:fld>
            <a:endParaRPr lang="en-IN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IN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AFAD0EB-91A2-4C9F-AF89-617728438893}" type="slidenum">
              <a:rPr lang="en-IN" smtClean="0"/>
              <a:pPr/>
              <a:t>22</a:t>
            </a:fld>
            <a:endParaRPr lang="en-IN"/>
          </a:p>
        </p:txBody>
      </p:sp>
    </p:spTree>
    <p:extLst>
      <p:ext uri="{BB962C8B-B14F-4D97-AF65-F5344CB8AC3E}">
        <p14:creationId xmlns="" xmlns:p14="http://schemas.microsoft.com/office/powerpoint/2010/main" val="8346791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554" name="Rectangle 7"/>
          <p:cNvSpPr>
            <a:spLocks noGrp="1" noChangeArrowhead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</p:spPr>
        <p:txBody>
          <a:bodyPr/>
          <a:lstStyle/>
          <a:p>
            <a:fld id="{57741A8B-2E85-4C7A-AF85-77C1FE7BE25D}" type="slidenum">
              <a:rPr lang="en-US" smtClean="0"/>
              <a:pPr/>
              <a:t>24</a:t>
            </a:fld>
            <a:endParaRPr lang="en-US" smtClean="0"/>
          </a:p>
        </p:txBody>
      </p:sp>
      <p:sp>
        <p:nvSpPr>
          <p:cNvPr id="151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5155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3AA96D-8774-466F-BED0-A3B25882674A}" type="datetime1">
              <a:rPr lang="en-IN" smtClean="0"/>
              <a:pPr/>
              <a:t>20-08-2019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CB9FB4-00A3-482E-874A-66337BA017EA}" type="datetime1">
              <a:rPr lang="en-IN" smtClean="0"/>
              <a:pPr/>
              <a:t>20-08-2019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037450B-7F3A-4122-8A10-5850BD35DB05}" type="datetime1">
              <a:rPr lang="en-IN" smtClean="0"/>
              <a:pPr/>
              <a:t>20-08-2019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2CC0D0-717E-4552-8C2E-E7266B4FCC49}" type="datetime1">
              <a:rPr lang="en-IN" smtClean="0"/>
              <a:pPr/>
              <a:t>20-08-2019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33257E-B0D5-4074-8FD6-758727B021EC}" type="datetime1">
              <a:rPr lang="en-IN" smtClean="0"/>
              <a:pPr/>
              <a:t>20-08-2019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385EB2-4D2A-4B6D-81CD-2572329D48D8}" type="datetime1">
              <a:rPr lang="en-IN" smtClean="0"/>
              <a:pPr/>
              <a:t>20-08-2019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FB71E5-F278-401E-B3E8-857F13AC2000}" type="datetime1">
              <a:rPr lang="en-IN" smtClean="0"/>
              <a:pPr/>
              <a:t>20-08-2019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13D455-05DE-4AF5-AF00-4C1F36F6DC89}" type="datetime1">
              <a:rPr lang="en-IN" smtClean="0"/>
              <a:pPr/>
              <a:t>20-08-2019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71E436C-9096-4D1B-BF26-624B678C8946}" type="datetime1">
              <a:rPr lang="en-IN" smtClean="0"/>
              <a:pPr/>
              <a:t>20-08-2019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87E75FD-8237-4FE2-A65B-4BF066B0445C}" type="datetime1">
              <a:rPr lang="en-IN" smtClean="0"/>
              <a:pPr/>
              <a:t>20-08-2019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809725-BF98-48D2-97CD-635FF5889944}" type="datetime1">
              <a:rPr lang="en-IN" smtClean="0"/>
              <a:pPr/>
              <a:t>20-08-2019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‹#›</a:t>
            </a:fld>
            <a:endParaRPr lang="en-IN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78F1F7-1486-47C9-A2EF-603C934E7369}" type="datetime1">
              <a:rPr lang="en-IN" smtClean="0"/>
              <a:pPr/>
              <a:t>20-08-2019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F700A1-9656-4780-966B-B4817D88159E}" type="slidenum">
              <a:rPr lang="en-IN" smtClean="0"/>
              <a:pPr/>
              <a:t>‹#›</a:t>
            </a:fld>
            <a:endParaRPr lang="en-IN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hyperlink" Target="mailto:moodle@mitsgwalior.in" TargetMode="External"/><Relationship Id="rId1" Type="http://schemas.openxmlformats.org/officeDocument/2006/relationships/slideLayout" Target="../slideLayouts/slideLayout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43608" y="2071678"/>
            <a:ext cx="6840760" cy="4500594"/>
          </a:xfrm>
        </p:spPr>
        <p:txBody>
          <a:bodyPr>
            <a:normAutofit fontScale="25000" lnSpcReduction="20000"/>
          </a:bodyPr>
          <a:lstStyle/>
          <a:p>
            <a:r>
              <a:rPr lang="en-IN" sz="11200" b="1" i="1" dirty="0" smtClean="0">
                <a:solidFill>
                  <a:srgbClr val="C00000"/>
                </a:solidFill>
                <a:latin typeface="Algerian" pitchFamily="82" charset="0"/>
                <a:ea typeface="+mj-ea"/>
                <a:cs typeface="+mj-cs"/>
              </a:rPr>
              <a:t>The     MITS   Family </a:t>
            </a:r>
          </a:p>
          <a:p>
            <a:r>
              <a:rPr lang="en-IN" sz="8000" b="1" dirty="0" smtClean="0">
                <a:solidFill>
                  <a:srgbClr val="002060"/>
                </a:solidFill>
                <a:latin typeface="Algerian" pitchFamily="82" charset="0"/>
                <a:ea typeface="+mj-ea"/>
                <a:cs typeface="+mj-cs"/>
              </a:rPr>
              <a:t>WELCOMES</a:t>
            </a:r>
          </a:p>
          <a:p>
            <a:endParaRPr lang="en-IN" sz="7200" b="1" dirty="0" smtClean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  <a:p>
            <a:r>
              <a:rPr lang="en-IN" sz="12800" b="1" dirty="0" smtClean="0">
                <a:solidFill>
                  <a:srgbClr val="E22294"/>
                </a:solidFill>
                <a:latin typeface="Arial Narrow" pitchFamily="34" charset="0"/>
                <a:ea typeface="+mj-ea"/>
                <a:cs typeface="+mj-cs"/>
              </a:rPr>
              <a:t>The Newly admitted students</a:t>
            </a:r>
          </a:p>
          <a:p>
            <a:r>
              <a:rPr lang="en-IN" sz="7200" b="1" dirty="0" smtClean="0">
                <a:solidFill>
                  <a:srgbClr val="00B050"/>
                </a:solidFill>
                <a:latin typeface="+mj-lt"/>
                <a:ea typeface="+mj-ea"/>
                <a:cs typeface="+mj-cs"/>
              </a:rPr>
              <a:t>of </a:t>
            </a:r>
          </a:p>
          <a:p>
            <a:r>
              <a:rPr lang="en-IN" sz="11200" b="1" i="1" dirty="0" smtClean="0">
                <a:solidFill>
                  <a:srgbClr val="C00000"/>
                </a:solidFill>
                <a:latin typeface="Algerian" pitchFamily="82" charset="0"/>
                <a:ea typeface="+mj-ea"/>
                <a:cs typeface="+mj-cs"/>
              </a:rPr>
              <a:t>First Year  </a:t>
            </a:r>
          </a:p>
          <a:p>
            <a:endParaRPr lang="en-IN" sz="8000" b="1" i="1" dirty="0" smtClean="0">
              <a:solidFill>
                <a:srgbClr val="C00000"/>
              </a:solidFill>
              <a:latin typeface="Algerian" pitchFamily="82" charset="0"/>
              <a:ea typeface="+mj-ea"/>
              <a:cs typeface="+mj-cs"/>
            </a:endParaRPr>
          </a:p>
          <a:p>
            <a:r>
              <a:rPr lang="en-IN" sz="8000" b="1" i="1" dirty="0" smtClean="0">
                <a:solidFill>
                  <a:srgbClr val="002060"/>
                </a:solidFill>
                <a:latin typeface="Algerian" pitchFamily="82" charset="0"/>
                <a:ea typeface="+mj-ea"/>
                <a:cs typeface="+mj-cs"/>
              </a:rPr>
              <a:t>A Presentation</a:t>
            </a:r>
          </a:p>
          <a:p>
            <a:r>
              <a:rPr lang="en-IN" sz="8000" b="1" i="1" dirty="0" smtClean="0">
                <a:solidFill>
                  <a:srgbClr val="C00000"/>
                </a:solidFill>
                <a:latin typeface="Algerian" pitchFamily="82" charset="0"/>
                <a:ea typeface="+mj-ea"/>
                <a:cs typeface="+mj-cs"/>
              </a:rPr>
              <a:t>BY</a:t>
            </a:r>
          </a:p>
          <a:p>
            <a:r>
              <a:rPr lang="en-IN" sz="11200" b="1" dirty="0" smtClean="0">
                <a:solidFill>
                  <a:srgbClr val="E22294"/>
                </a:solidFill>
                <a:latin typeface="Algerian" pitchFamily="82" charset="0"/>
                <a:ea typeface="+mj-ea"/>
                <a:cs typeface="+mj-cs"/>
              </a:rPr>
              <a:t>Dr. </a:t>
            </a:r>
            <a:r>
              <a:rPr lang="en-IN" sz="11200" b="1" dirty="0" err="1" smtClean="0">
                <a:solidFill>
                  <a:srgbClr val="E22294"/>
                </a:solidFill>
                <a:latin typeface="Algerian" pitchFamily="82" charset="0"/>
                <a:ea typeface="+mj-ea"/>
                <a:cs typeface="+mj-cs"/>
              </a:rPr>
              <a:t>MaNJAREE</a:t>
            </a:r>
            <a:r>
              <a:rPr lang="en-IN" sz="11200" b="1" dirty="0" smtClean="0">
                <a:solidFill>
                  <a:srgbClr val="E22294"/>
                </a:solidFill>
                <a:latin typeface="Algerian" pitchFamily="82" charset="0"/>
                <a:ea typeface="+mj-ea"/>
                <a:cs typeface="+mj-cs"/>
              </a:rPr>
              <a:t> PANDIT</a:t>
            </a:r>
            <a:r>
              <a:rPr lang="en-IN" sz="11200" b="1" dirty="0" smtClean="0">
                <a:solidFill>
                  <a:srgbClr val="002060"/>
                </a:solidFill>
                <a:latin typeface="Algerian" pitchFamily="82" charset="0"/>
                <a:ea typeface="+mj-ea"/>
                <a:cs typeface="+mj-cs"/>
              </a:rPr>
              <a:t>,</a:t>
            </a:r>
          </a:p>
          <a:p>
            <a:r>
              <a:rPr lang="en-IN" sz="8000" b="1" dirty="0" smtClean="0">
                <a:solidFill>
                  <a:srgbClr val="002060"/>
                </a:solidFill>
                <a:latin typeface="Arial Narrow" pitchFamily="34" charset="0"/>
                <a:ea typeface="+mj-ea"/>
                <a:cs typeface="+mj-cs"/>
              </a:rPr>
              <a:t>Professor, Department of Electrical Engineering</a:t>
            </a:r>
          </a:p>
          <a:p>
            <a:r>
              <a:rPr lang="en-IN" sz="8000" b="1" dirty="0" smtClean="0">
                <a:solidFill>
                  <a:srgbClr val="E22294"/>
                </a:solidFill>
                <a:latin typeface="Algerian" pitchFamily="82" charset="0"/>
                <a:ea typeface="+mj-ea"/>
                <a:cs typeface="+mj-cs"/>
              </a:rPr>
              <a:t>&amp;</a:t>
            </a:r>
          </a:p>
          <a:p>
            <a:r>
              <a:rPr lang="en-IN" sz="11200" b="1" dirty="0" smtClean="0">
                <a:solidFill>
                  <a:srgbClr val="E22294"/>
                </a:solidFill>
                <a:latin typeface="Algerian" pitchFamily="82" charset="0"/>
                <a:ea typeface="+mj-ea"/>
                <a:cs typeface="+mj-cs"/>
              </a:rPr>
              <a:t>Dean, (Academics)</a:t>
            </a:r>
            <a:endParaRPr lang="en-IN" sz="8000" b="1" dirty="0" smtClean="0">
              <a:solidFill>
                <a:srgbClr val="E22294"/>
              </a:solidFill>
              <a:latin typeface="Algerian" pitchFamily="82" charset="0"/>
              <a:ea typeface="+mj-ea"/>
              <a:cs typeface="+mj-cs"/>
            </a:endParaRPr>
          </a:p>
          <a:p>
            <a:endParaRPr lang="en-IN" sz="4800" b="1" i="1" dirty="0" smtClean="0">
              <a:solidFill>
                <a:srgbClr val="C00000"/>
              </a:solidFill>
              <a:latin typeface="Algerian" pitchFamily="82" charset="0"/>
              <a:ea typeface="+mj-ea"/>
              <a:cs typeface="+mj-cs"/>
            </a:endParaRPr>
          </a:p>
          <a:p>
            <a:endParaRPr lang="en-IN" sz="4400" b="1" dirty="0">
              <a:solidFill>
                <a:srgbClr val="00B050"/>
              </a:solidFill>
              <a:latin typeface="+mj-lt"/>
              <a:ea typeface="+mj-ea"/>
              <a:cs typeface="+mj-cs"/>
            </a:endParaRPr>
          </a:p>
          <a:p>
            <a:endParaRPr lang="en-IN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142844" y="476672"/>
          <a:ext cx="8858312" cy="1413355"/>
        </p:xfrm>
        <a:graphic>
          <a:graphicData uri="http://schemas.openxmlformats.org/drawingml/2006/table">
            <a:tbl>
              <a:tblPr/>
              <a:tblGrid>
                <a:gridCol w="1355864"/>
                <a:gridCol w="7502448"/>
              </a:tblGrid>
              <a:tr h="809188">
                <a:tc row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002" marR="6600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2400" b="1" dirty="0">
                          <a:latin typeface="Times New Roman"/>
                          <a:ea typeface="Times New Roman"/>
                          <a:cs typeface="Times New Roman"/>
                        </a:rPr>
                        <a:t>Madhav Institute of Technology &amp; Science,  </a:t>
                      </a:r>
                      <a:r>
                        <a:rPr lang="en-US" sz="2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Gwalior</a:t>
                      </a:r>
                      <a:endParaRPr lang="en-IN" sz="24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002" marR="6600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0293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latin typeface="Times New Roman"/>
                          <a:ea typeface="Times New Roman"/>
                          <a:cs typeface="Times New Roman"/>
                        </a:rPr>
                        <a:t>(</a:t>
                      </a:r>
                      <a:r>
                        <a:rPr lang="en-US" sz="1400" b="1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</a:t>
                      </a:r>
                      <a:r>
                        <a:rPr lang="en-US" sz="1400" b="1" baseline="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Govt. Aided UGC  </a:t>
                      </a:r>
                      <a:r>
                        <a:rPr lang="en-US" sz="1400" b="1" dirty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Autonomous </a:t>
                      </a:r>
                      <a:r>
                        <a:rPr lang="en-US" sz="1400" b="1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&amp; NAAC Accredited Institute</a:t>
                      </a:r>
                      <a:r>
                        <a:rPr lang="en-US" sz="1400" b="1" baseline="0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 </a:t>
                      </a:r>
                      <a:r>
                        <a:rPr lang="en-US" sz="1400" b="1" dirty="0" smtClean="0">
                          <a:solidFill>
                            <a:srgbClr val="0070C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Affiliated to RGPV Bhopal) </a:t>
                      </a:r>
                      <a:r>
                        <a:rPr lang="en-US" sz="1600" b="1" dirty="0" smtClean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(Established </a:t>
                      </a:r>
                      <a:r>
                        <a:rPr lang="en-US" sz="16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 1957</a:t>
                      </a:r>
                      <a:r>
                        <a:rPr lang="en-US" sz="11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)</a:t>
                      </a:r>
                      <a:endParaRPr lang="en-IN" sz="1200" b="1" dirty="0">
                        <a:solidFill>
                          <a:srgbClr val="E22294"/>
                        </a:solidFill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66002" marR="6600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8387"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US" sz="3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6002" marR="66002" marT="0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0000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53249" name="Picture 1" descr="mitsmono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472" y="714356"/>
            <a:ext cx="1066800" cy="8191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339280" cy="365125"/>
          </a:xfrm>
        </p:spPr>
        <p:txBody>
          <a:bodyPr/>
          <a:lstStyle/>
          <a:p>
            <a:fld id="{32F700A1-9656-4780-966B-B4817D88159E}" type="slidenum">
              <a:rPr lang="en-IN" smtClean="0"/>
              <a:pPr/>
              <a:t>10</a:t>
            </a:fld>
            <a:endParaRPr lang="en-IN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214283" y="620689"/>
          <a:ext cx="8534180" cy="6035538"/>
        </p:xfrm>
        <a:graphic>
          <a:graphicData uri="http://schemas.openxmlformats.org/drawingml/2006/table">
            <a:tbl>
              <a:tblPr/>
              <a:tblGrid>
                <a:gridCol w="592441"/>
                <a:gridCol w="4305437"/>
                <a:gridCol w="1187364"/>
                <a:gridCol w="1187364"/>
                <a:gridCol w="1261574"/>
              </a:tblGrid>
              <a:tr h="101755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S.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No.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400" b="1" i="1" dirty="0" smtClean="0">
                        <a:solidFill>
                          <a:srgbClr val="010202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400" b="1" i="1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Category of Courses</a:t>
                      </a:r>
                      <a:endParaRPr lang="en-IN" sz="28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Component wise credit allotment</a:t>
                      </a:r>
                      <a:r>
                        <a:rPr lang="en-IN" sz="1400" b="1" i="1" baseline="30000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**</a:t>
                      </a:r>
                      <a:r>
                        <a:rPr lang="en-IN" sz="1400" b="1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 dirty="0">
                          <a:solidFill>
                            <a:srgbClr val="FFFFFF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No. 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No. of Courses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Weightage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(Percentage)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 b="1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Humanities and Social Sciences including Management Courses </a:t>
                      </a:r>
                      <a:r>
                        <a:rPr lang="en-IN" sz="16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(HSMC)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latin typeface="Times New Roman"/>
                          <a:ea typeface="Calibri"/>
                          <a:cs typeface="Times New Roman"/>
                        </a:rPr>
                        <a:t>04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 b="1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Basic Science Courses </a:t>
                      </a:r>
                      <a:r>
                        <a:rPr lang="en-IN" sz="16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(BSC)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latin typeface="Times New Roman"/>
                          <a:ea typeface="Calibri"/>
                          <a:cs typeface="Times New Roman"/>
                        </a:rPr>
                        <a:t>05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11.7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8567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 b="1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Engineering Science courses including workshop, drawing, basics of electrical/mechanical/computer etc. </a:t>
                      </a:r>
                      <a:r>
                        <a:rPr lang="en-IN" sz="16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(ESC)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latin typeface="Times New Roman"/>
                          <a:ea typeface="Calibri"/>
                          <a:cs typeface="Times New Roman"/>
                        </a:rPr>
                        <a:t>06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12.3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3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IN" sz="18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Departmental Core Courses (DC)</a:t>
                      </a:r>
                      <a:endParaRPr lang="en-IN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52</a:t>
                      </a:r>
                      <a:endParaRPr lang="en-IN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 smtClean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en-IN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30.6</a:t>
                      </a:r>
                      <a:endParaRPr lang="en-IN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432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n-IN" sz="20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i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Departmental Elective Courses </a:t>
                      </a:r>
                      <a:r>
                        <a:rPr lang="en-IN" sz="2000" b="1" i="1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en-IN" sz="2000" b="1" i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DE)</a:t>
                      </a:r>
                      <a:endParaRPr lang="en-IN" sz="24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 b="1" i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en-IN" sz="18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 b="1" i="1" dirty="0" smtClean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05</a:t>
                      </a:r>
                      <a:endParaRPr lang="en-IN" sz="18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 b="1" i="1" dirty="0">
                          <a:solidFill>
                            <a:srgbClr val="0070C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11.8</a:t>
                      </a:r>
                      <a:endParaRPr lang="en-IN" sz="1800" dirty="0">
                        <a:solidFill>
                          <a:srgbClr val="0070C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069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en-IN" sz="20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i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Open Category- Electives from other </a:t>
                      </a:r>
                      <a:r>
                        <a:rPr lang="en-IN" sz="2000" b="1" i="1" dirty="0" smtClean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branches </a:t>
                      </a:r>
                      <a:r>
                        <a:rPr lang="en-IN" sz="2000" b="1" i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(OC)</a:t>
                      </a:r>
                      <a:endParaRPr lang="en-IN" sz="24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en-IN" sz="20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05</a:t>
                      </a:r>
                      <a:endParaRPr lang="en-IN" sz="20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00B05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8.9</a:t>
                      </a:r>
                      <a:endParaRPr lang="en-IN" sz="2000" dirty="0">
                        <a:solidFill>
                          <a:srgbClr val="00B05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4448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 b="1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Project work, seminar and internship in industry or appropriate work place/ academic and research institutions.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(DLC</a:t>
                      </a:r>
                      <a:r>
                        <a:rPr lang="en-IN" sz="1600" b="1" i="1" dirty="0">
                          <a:latin typeface="Times New Roman"/>
                          <a:ea typeface="Calibri"/>
                          <a:cs typeface="Times New Roman"/>
                        </a:rPr>
                        <a:t>/</a:t>
                      </a:r>
                      <a:r>
                        <a:rPr lang="en-IN" sz="16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SWAYAM/NPTEL/MOOC)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 dirty="0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 dirty="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 dirty="0"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722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600" b="1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Mandatory Course </a:t>
                      </a:r>
                      <a:r>
                        <a:rPr lang="en-IN" sz="16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(MC)</a:t>
                      </a:r>
                      <a:endParaRPr lang="en-IN" sz="18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latin typeface="Times New Roman"/>
                          <a:ea typeface="Calibri"/>
                          <a:cs typeface="Times New Roman"/>
                        </a:rPr>
                        <a:t>08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>
                          <a:latin typeface="Times New Roman"/>
                          <a:ea typeface="Calibri"/>
                          <a:cs typeface="Times New Roman"/>
                        </a:rPr>
                        <a:t>03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400" b="1" i="1" dirty="0">
                          <a:latin typeface="Times New Roman"/>
                          <a:ea typeface="Calibri"/>
                          <a:cs typeface="Times New Roman"/>
                        </a:rPr>
                        <a:t>4.7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6333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n-IN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170</a:t>
                      </a:r>
                      <a:endParaRPr lang="en-IN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55</a:t>
                      </a:r>
                      <a:endParaRPr lang="en-IN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en-IN" sz="2000" dirty="0">
                        <a:solidFill>
                          <a:srgbClr val="FF0000"/>
                        </a:solidFill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30" marR="6293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395536" y="116632"/>
            <a:ext cx="83529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>
                <a:solidFill>
                  <a:srgbClr val="C00000"/>
                </a:solidFill>
              </a:rPr>
              <a:t>Structure of Undergraduate Engineering Program</a:t>
            </a:r>
            <a:endParaRPr lang="en-IN" sz="28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51520" y="6356350"/>
            <a:ext cx="8064896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11</a:t>
            </a:fld>
            <a:endParaRPr lang="en-IN"/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1030" y="620688"/>
          <a:ext cx="8712970" cy="5636961"/>
        </p:xfrm>
        <a:graphic>
          <a:graphicData uri="http://schemas.openxmlformats.org/drawingml/2006/table">
            <a:tbl>
              <a:tblPr/>
              <a:tblGrid>
                <a:gridCol w="558771"/>
                <a:gridCol w="813334"/>
                <a:gridCol w="2884128"/>
                <a:gridCol w="1326970"/>
                <a:gridCol w="1025469"/>
                <a:gridCol w="785349"/>
                <a:gridCol w="1183441"/>
                <a:gridCol w="135508"/>
              </a:tblGrid>
              <a:tr h="120053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latin typeface="Times New Roman"/>
                          <a:ea typeface="Calibri"/>
                          <a:cs typeface="Times New Roman"/>
                        </a:rPr>
                        <a:t>S. No.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latin typeface="Times New Roman"/>
                          <a:ea typeface="Calibri"/>
                          <a:cs typeface="Times New Roman"/>
                        </a:rPr>
                        <a:t>Code 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latin typeface="Times New Roman"/>
                          <a:ea typeface="Calibri"/>
                          <a:cs typeface="Times New Roman"/>
                        </a:rPr>
                        <a:t>Category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  <a:ea typeface="Calibri"/>
                          <a:cs typeface="Times New Roman"/>
                        </a:rPr>
                        <a:t>%Weightage as per CoA norms </a:t>
                      </a:r>
                      <a:r>
                        <a:rPr lang="en-IN" sz="1100" b="1" i="1">
                          <a:latin typeface="Times New Roman"/>
                          <a:ea typeface="Calibri"/>
                          <a:cs typeface="Times New Roman"/>
                        </a:rPr>
                        <a:t>(2017 regulations)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  <a:ea typeface="Calibri"/>
                          <a:cs typeface="Times New Roman"/>
                        </a:rPr>
                        <a:t>No of     courses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  <a:ea typeface="Calibri"/>
                          <a:cs typeface="Times New Roman"/>
                        </a:rPr>
                        <a:t>Total credits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  <a:ea typeface="Calibri"/>
                          <a:cs typeface="Times New Roman"/>
                        </a:rPr>
                        <a:t>Weightage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200" b="1" i="1">
                          <a:latin typeface="Times New Roman"/>
                          <a:ea typeface="Calibri"/>
                          <a:cs typeface="Times New Roman"/>
                        </a:rPr>
                        <a:t>(Percentage)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667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1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DC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Departmental(Professional ) Core Courses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45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19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127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48.5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</a:tcPr>
                </a:tc>
              </a:tr>
              <a:tr h="667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2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BSAE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Building Science &amp; Applied Engineering Courses 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20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14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57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22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7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3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DE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Departmental(Professional) Elective Courses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07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31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8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4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OC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Open Category Courses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05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03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09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3.5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7696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PAEC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Professional ability enhancement course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07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12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SEC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Skill Enhancement Course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5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11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15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6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366911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61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260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66491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MC 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Mandatory Course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Qualifier 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latin typeface="Times New Roman"/>
                          <a:ea typeface="Calibri"/>
                          <a:cs typeface="Times New Roman"/>
                        </a:rPr>
                        <a:t>02(Audit)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06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en-IN" sz="1600" dirty="0"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395536" y="0"/>
            <a:ext cx="82089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>
                <a:solidFill>
                  <a:srgbClr val="C00000"/>
                </a:solidFill>
              </a:rPr>
              <a:t>Structure of Undergraduate Architecture Program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95536" y="6356350"/>
            <a:ext cx="7992888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12</a:t>
            </a:fld>
            <a:endParaRPr lang="en-IN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755576" y="1196752"/>
          <a:ext cx="7920880" cy="4536506"/>
        </p:xfrm>
        <a:graphic>
          <a:graphicData uri="http://schemas.openxmlformats.org/drawingml/2006/table">
            <a:tbl>
              <a:tblPr/>
              <a:tblGrid>
                <a:gridCol w="1392369"/>
                <a:gridCol w="1665537"/>
                <a:gridCol w="1665537"/>
                <a:gridCol w="1531900"/>
                <a:gridCol w="1665537"/>
              </a:tblGrid>
              <a:tr h="348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Semester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Credits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Weightage in percent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4896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Engineering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Architecture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Engineering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Architecture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12.35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10.4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II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21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12.35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10.4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III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14.12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10.4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IV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25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14.71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10.4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14.12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10.4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VI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24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14.12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VII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27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10.58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10.4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VIII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13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7.65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IX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NA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18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6.9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X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NA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28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-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10.7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89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170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260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en-IN" sz="16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en-IN" sz="16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79512" y="260648"/>
            <a:ext cx="89644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b="1" dirty="0" smtClean="0">
                <a:solidFill>
                  <a:srgbClr val="C00000"/>
                </a:solidFill>
              </a:rPr>
              <a:t>The semester wise break-up of credits( Engineering &amp; Architecture)</a:t>
            </a:r>
            <a:endParaRPr lang="en-IN" sz="24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13</a:t>
            </a:fld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0"/>
            <a:ext cx="8640960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GROUP A: I Semester &amp; GROUP B: II Semester </a:t>
            </a:r>
            <a:r>
              <a:rPr lang="en-US" dirty="0" smtClean="0"/>
              <a:t>                     </a:t>
            </a:r>
            <a:r>
              <a:rPr lang="en-US" b="1" i="1" dirty="0" smtClean="0"/>
              <a:t>W.E.F JULY 2018</a:t>
            </a:r>
            <a:endParaRPr lang="en-IN" dirty="0" smtClean="0"/>
          </a:p>
          <a:p>
            <a:pPr algn="ctr"/>
            <a:r>
              <a:rPr lang="en-US" sz="2000" b="1" u="sng" dirty="0" smtClean="0"/>
              <a:t>Subject wise distribution of marks and corresponding credits </a:t>
            </a:r>
          </a:p>
          <a:p>
            <a:pPr algn="ctr"/>
            <a:endParaRPr lang="en-IN" sz="2400" dirty="0" smtClean="0">
              <a:solidFill>
                <a:srgbClr val="0070C0"/>
              </a:solidFill>
            </a:endParaRPr>
          </a:p>
          <a:p>
            <a:endParaRPr lang="en-IN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-2" y="764705"/>
          <a:ext cx="9108506" cy="6093292"/>
        </p:xfrm>
        <a:graphic>
          <a:graphicData uri="http://schemas.openxmlformats.org/drawingml/2006/table">
            <a:tbl>
              <a:tblPr/>
              <a:tblGrid>
                <a:gridCol w="674744"/>
                <a:gridCol w="899658"/>
                <a:gridCol w="1124572"/>
                <a:gridCol w="621040"/>
                <a:gridCol w="688396"/>
                <a:gridCol w="851624"/>
                <a:gridCol w="537913"/>
                <a:gridCol w="824687"/>
                <a:gridCol w="579717"/>
                <a:gridCol w="557384"/>
                <a:gridCol w="557384"/>
                <a:gridCol w="510008"/>
                <a:gridCol w="681379"/>
              </a:tblGrid>
              <a:tr h="189823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Subject Code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marL="0" indent="0"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Category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Course 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Name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Maximum Marks Allotted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2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Total </a:t>
                      </a: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Marks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Contact Hours per week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Total Credits</a:t>
                      </a:r>
                      <a:endParaRPr lang="en-IN" sz="12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9823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Theory Slot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Practical Slot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75232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End Sem.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Mid Sem Exam.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Quiz/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Assignment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End Sem.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Lab work &amp; Sessional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L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7964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100201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BSC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Engineering Physics 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1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041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100202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HSMC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Energy, Environment,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 Ecology &amp; Society 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Arial Unicode MS"/>
                          <a:cs typeface="Times New Roman"/>
                        </a:rPr>
                        <a:t>70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Arial Unicode MS"/>
                          <a:cs typeface="Times New Roman"/>
                        </a:rPr>
                        <a:t>20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Arial Unicode MS"/>
                          <a:cs typeface="Times New Roman"/>
                        </a:rPr>
                        <a:t>10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Arial Unicode MS"/>
                          <a:cs typeface="Times New Roman"/>
                        </a:rPr>
                        <a:t>100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Arial Unicode MS"/>
                          <a:cs typeface="Times New Roman"/>
                        </a:rPr>
                        <a:t>3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Arial Unicode MS"/>
                          <a:cs typeface="Times New Roman"/>
                        </a:rPr>
                        <a:t>-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E22294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3</a:t>
                      </a:r>
                      <a:endParaRPr lang="en-IN" sz="11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261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r>
                        <a:rPr lang="en-US" sz="12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100203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ESC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Basic Computer Engineering 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1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3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100204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ESC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Basic Mechanical </a:t>
                      </a: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en-US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Engineering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1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3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100205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ESC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Basic Civil  Engineering  &amp;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Mechanics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1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5232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r>
                        <a:rPr lang="en-US" sz="12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100206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HSMC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Calibri"/>
                          <a:cs typeface="Times New Roman"/>
                        </a:rPr>
                        <a:t>Language Lab. &amp;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latin typeface="Times New Roman"/>
                          <a:ea typeface="Calibri"/>
                          <a:cs typeface="Times New Roman"/>
                        </a:rPr>
                        <a:t>Seminars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1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55768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350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 dirty="0">
                          <a:latin typeface="Times New Roman"/>
                          <a:ea typeface="Times New Roman"/>
                          <a:cs typeface="Times New Roman"/>
                        </a:rPr>
                        <a:t>750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200" b="1">
                          <a:latin typeface="Times New Roman"/>
                          <a:ea typeface="Times New Roman"/>
                          <a:cs typeface="Times New Roman"/>
                        </a:rPr>
                        <a:t>12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21</a:t>
                      </a:r>
                      <a:endParaRPr lang="en-IN" sz="12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64246">
                <a:tc gridSpan="13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Induction programme of </a:t>
                      </a:r>
                      <a:r>
                        <a:rPr lang="en-US" sz="1400" b="1" dirty="0" smtClean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 3 weeks/15 days </a:t>
                      </a:r>
                      <a:r>
                        <a:rPr lang="en-US" sz="1400" b="1" dirty="0">
                          <a:solidFill>
                            <a:srgbClr val="C0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(MC):</a:t>
                      </a: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imesNewRomanPSMT"/>
                          <a:ea typeface="Times New Roman"/>
                          <a:cs typeface="TimesNewRomanPSMT"/>
                        </a:rPr>
                        <a:t> </a:t>
                      </a:r>
                      <a:r>
                        <a:rPr lang="en-US" sz="1200" b="1" dirty="0">
                          <a:solidFill>
                            <a:srgbClr val="C00000"/>
                          </a:solidFill>
                          <a:latin typeface="TimesNewRomanPSMT"/>
                          <a:ea typeface="Times New Roman"/>
                          <a:cs typeface="TimesNewRomanPSMT"/>
                        </a:rPr>
                        <a:t>Physical activity, Creative Arts, Universal Human Values, Literary, Proficiency Modules, Lectures by Eminent People, Visits to local Areas, Familiarization to Dept./Branch &amp; Innovations </a:t>
                      </a:r>
                      <a:endParaRPr lang="en-IN" sz="1200" b="1" dirty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3243" marR="4324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14</a:t>
            </a:fld>
            <a:endParaRPr lang="en-IN"/>
          </a:p>
        </p:txBody>
      </p:sp>
      <p:sp>
        <p:nvSpPr>
          <p:cNvPr id="9" name="TextBox 8"/>
          <p:cNvSpPr txBox="1"/>
          <p:nvPr/>
        </p:nvSpPr>
        <p:spPr>
          <a:xfrm>
            <a:off x="827584" y="0"/>
            <a:ext cx="72728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GROUP B: I</a:t>
            </a:r>
            <a:r>
              <a:rPr lang="en-US" sz="2000" dirty="0" smtClean="0">
                <a:solidFill>
                  <a:srgbClr val="C00000"/>
                </a:solidFill>
              </a:rPr>
              <a:t> </a:t>
            </a:r>
            <a:r>
              <a:rPr lang="en-US" sz="2000" b="1" dirty="0" smtClean="0">
                <a:solidFill>
                  <a:srgbClr val="C00000"/>
                </a:solidFill>
              </a:rPr>
              <a:t>Semester &amp; Group A: II Semester</a:t>
            </a:r>
            <a:r>
              <a:rPr lang="en-US" sz="2000" dirty="0" smtClean="0">
                <a:solidFill>
                  <a:srgbClr val="C00000"/>
                </a:solidFill>
              </a:rPr>
              <a:t>  </a:t>
            </a:r>
            <a:r>
              <a:rPr lang="en-US" dirty="0" smtClean="0"/>
              <a:t>              </a:t>
            </a:r>
            <a:r>
              <a:rPr lang="en-US" b="1" i="1" dirty="0" smtClean="0"/>
              <a:t>W.E.F JULY 2018</a:t>
            </a:r>
            <a:endParaRPr lang="en-IN" dirty="0" smtClean="0"/>
          </a:p>
          <a:p>
            <a:pPr algn="ctr"/>
            <a:r>
              <a:rPr lang="en-US" u="sng" dirty="0" smtClean="0"/>
              <a:t>Subject wise distribution of marks and corresponding credits</a:t>
            </a:r>
            <a:r>
              <a:rPr lang="en-US" b="1" u="sng" dirty="0" smtClean="0"/>
              <a:t> </a:t>
            </a:r>
            <a:endParaRPr lang="en-IN" dirty="0" smtClean="0"/>
          </a:p>
          <a:p>
            <a:endParaRPr lang="en-IN" dirty="0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0" y="692696"/>
          <a:ext cx="9036494" cy="6173998"/>
        </p:xfrm>
        <a:graphic>
          <a:graphicData uri="http://schemas.openxmlformats.org/drawingml/2006/table">
            <a:tbl>
              <a:tblPr/>
              <a:tblGrid>
                <a:gridCol w="678218"/>
                <a:gridCol w="789896"/>
                <a:gridCol w="1289580"/>
                <a:gridCol w="518162"/>
                <a:gridCol w="576064"/>
                <a:gridCol w="1008112"/>
                <a:gridCol w="432048"/>
                <a:gridCol w="835839"/>
                <a:gridCol w="649472"/>
                <a:gridCol w="565800"/>
                <a:gridCol w="565800"/>
                <a:gridCol w="407425"/>
                <a:gridCol w="720078"/>
              </a:tblGrid>
              <a:tr h="235548"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Subject Code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Arial Unicode MS"/>
                          <a:cs typeface="Times New Roman"/>
                        </a:rPr>
                        <a:t>Category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Course 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Name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Maximum Marks Allotted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US" sz="1400" b="1" dirty="0" smtClean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 smtClean="0">
                          <a:latin typeface="Times New Roman"/>
                          <a:ea typeface="Times New Roman"/>
                          <a:cs typeface="Times New Roman"/>
                        </a:rPr>
                        <a:t>Total </a:t>
                      </a: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Marks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Contact Hours per week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2"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row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Total Credits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35548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Theory Slot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Practical Slot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gridSpan="3"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858214"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End Sem.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Mid Sem.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Quiz/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Assignment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End </a:t>
                      </a:r>
                      <a:r>
                        <a:rPr lang="en-US" sz="1400" b="1" dirty="0" err="1" smtClean="0">
                          <a:latin typeface="Times New Roman"/>
                          <a:ea typeface="Times New Roman"/>
                          <a:cs typeface="Times New Roman"/>
                        </a:rPr>
                        <a:t>Sem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Lab work &amp; Sessional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L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T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P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6436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100101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BSC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Engineering Chemistry 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2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109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100102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BSC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Mathematics-I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 algn="just">
                        <a:spcAft>
                          <a:spcPts val="0"/>
                        </a:spcAft>
                      </a:pP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2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36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100103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HSMC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Technical English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2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4219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100104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ESC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Basic Electrical &amp; Electronics </a:t>
                      </a:r>
                      <a:r>
                        <a:rPr lang="en-US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Engineering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4</a:t>
                      </a:r>
                      <a:endParaRPr lang="en-IN" sz="12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36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100105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ESC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Engineering </a:t>
                      </a:r>
                      <a:r>
                        <a:rPr lang="en-US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Graphics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70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3</a:t>
                      </a:r>
                      <a:endParaRPr lang="en-IN" sz="12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366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r>
                        <a:rPr lang="en-US" sz="1400" b="1">
                          <a:solidFill>
                            <a:srgbClr val="0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100106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ESC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Calibri"/>
                          <a:cs typeface="Times New Roman"/>
                        </a:rPr>
                        <a:t>Manufacturing </a:t>
                      </a:r>
                      <a:r>
                        <a:rPr lang="en-US" sz="1400" b="1" dirty="0" smtClean="0">
                          <a:latin typeface="Times New Roman"/>
                          <a:ea typeface="Calibri"/>
                          <a:cs typeface="Times New Roman"/>
                        </a:rPr>
                        <a:t>Practices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30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-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IN" sz="12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907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  <a:tabLst>
                          <a:tab pos="76200" algn="l"/>
                        </a:tabLst>
                      </a:pP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350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50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150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100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750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14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latin typeface="Times New Roman"/>
                          <a:ea typeface="Times New Roman"/>
                          <a:cs typeface="Times New Roman"/>
                        </a:rPr>
                        <a:t>1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>
                          <a:latin typeface="Times New Roman"/>
                          <a:ea typeface="Times New Roman"/>
                          <a:cs typeface="Times New Roman"/>
                        </a:rPr>
                        <a:t>10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400" b="1" dirty="0">
                          <a:solidFill>
                            <a:srgbClr val="E22294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20</a:t>
                      </a:r>
                      <a:endParaRPr lang="en-IN" sz="1200" b="1" dirty="0">
                        <a:solidFill>
                          <a:srgbClr val="E22294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8986">
                <a:tc gridSpan="13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TWO Credits for Summer </a:t>
                      </a:r>
                      <a:r>
                        <a:rPr lang="en-US" sz="1600" b="1" dirty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Internship Project –I (Institute Level) (Qualifier): </a:t>
                      </a:r>
                      <a:r>
                        <a:rPr lang="en-US" sz="1600" b="1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2-week </a:t>
                      </a:r>
                      <a:r>
                        <a:rPr lang="en-US" sz="1600" b="1" kern="1200" dirty="0" smtClean="0">
                          <a:solidFill>
                            <a:srgbClr val="C00000"/>
                          </a:solidFill>
                          <a:latin typeface="Times New Roman"/>
                          <a:ea typeface="Times New Roman"/>
                          <a:cs typeface="Times New Roman"/>
                        </a:rPr>
                        <a:t>duration-Evaluation in III Semester</a:t>
                      </a:r>
                      <a:endParaRPr lang="en-IN" sz="1600" b="1" kern="1200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600" b="1" kern="1200" dirty="0" smtClean="0">
                        <a:solidFill>
                          <a:srgbClr val="C0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42779" marR="42779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778098"/>
          </a:xfrm>
        </p:spPr>
        <p:txBody>
          <a:bodyPr/>
          <a:lstStyle/>
          <a:p>
            <a:r>
              <a:rPr lang="en-IN" b="1" dirty="0" smtClean="0">
                <a:solidFill>
                  <a:srgbClr val="C00000"/>
                </a:solidFill>
              </a:rPr>
              <a:t>GROUP A &amp; B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764704"/>
            <a:ext cx="8507288" cy="5361459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en-US" b="1" dirty="0" smtClean="0">
                <a:solidFill>
                  <a:srgbClr val="00B0F0"/>
                </a:solidFill>
              </a:rPr>
              <a:t>GROUP A</a:t>
            </a:r>
          </a:p>
          <a:p>
            <a:r>
              <a:rPr lang="en-US" sz="2600" b="1" dirty="0" smtClean="0"/>
              <a:t>Electrical</a:t>
            </a:r>
          </a:p>
          <a:p>
            <a:r>
              <a:rPr lang="en-US" sz="2600" b="1" dirty="0" smtClean="0"/>
              <a:t>Electronics</a:t>
            </a:r>
          </a:p>
          <a:p>
            <a:r>
              <a:rPr lang="en-US" sz="2600" b="1" dirty="0" smtClean="0"/>
              <a:t> Computer Science</a:t>
            </a:r>
          </a:p>
          <a:p>
            <a:r>
              <a:rPr lang="en-US" sz="2600" b="1" dirty="0" smtClean="0"/>
              <a:t> Information Technology</a:t>
            </a:r>
          </a:p>
          <a:p>
            <a:r>
              <a:rPr lang="en-US" sz="2600" b="1" dirty="0" smtClean="0"/>
              <a:t> Electronics &amp; Telecommunication</a:t>
            </a:r>
          </a:p>
          <a:p>
            <a:pPr algn="ctr">
              <a:buNone/>
            </a:pPr>
            <a:r>
              <a:rPr lang="en-US" b="1" dirty="0" smtClean="0">
                <a:solidFill>
                  <a:srgbClr val="00B0F0"/>
                </a:solidFill>
              </a:rPr>
              <a:t>GROUP B</a:t>
            </a:r>
          </a:p>
          <a:p>
            <a:r>
              <a:rPr lang="en-US" b="1" dirty="0" smtClean="0"/>
              <a:t> </a:t>
            </a:r>
            <a:r>
              <a:rPr lang="en-US" sz="2600" b="1" dirty="0" smtClean="0"/>
              <a:t>Civil</a:t>
            </a:r>
          </a:p>
          <a:p>
            <a:r>
              <a:rPr lang="en-US" sz="2600" b="1" dirty="0" smtClean="0"/>
              <a:t> Mechanical</a:t>
            </a:r>
          </a:p>
          <a:p>
            <a:r>
              <a:rPr lang="en-US" sz="2600" b="1" dirty="0" smtClean="0"/>
              <a:t> Chemical, </a:t>
            </a:r>
          </a:p>
          <a:p>
            <a:r>
              <a:rPr lang="en-US" sz="2600" b="1" dirty="0" smtClean="0"/>
              <a:t>Automobile</a:t>
            </a:r>
            <a:endParaRPr lang="en-IN" sz="2600" b="1" dirty="0" smtClean="0"/>
          </a:p>
          <a:p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3528" y="6356350"/>
            <a:ext cx="8064896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15</a:t>
            </a:fld>
            <a:endParaRPr lang="en-IN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3528" y="274638"/>
            <a:ext cx="8363272" cy="778098"/>
          </a:xfrm>
        </p:spPr>
        <p:txBody>
          <a:bodyPr>
            <a:normAutofit/>
          </a:bodyPr>
          <a:lstStyle/>
          <a:p>
            <a:r>
              <a:rPr lang="en-IN" sz="2800" b="1" dirty="0" smtClean="0">
                <a:solidFill>
                  <a:srgbClr val="C00000"/>
                </a:solidFill>
                <a:latin typeface="Algerian" pitchFamily="82" charset="0"/>
              </a:rPr>
              <a:t>ON-line courses through SWAYAM &amp;MOOC</a:t>
            </a:r>
            <a:endParaRPr lang="en-IN" sz="2800" b="1" dirty="0">
              <a:solidFill>
                <a:srgbClr val="C00000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96752"/>
            <a:ext cx="8229600" cy="4929411"/>
          </a:xfrm>
        </p:spPr>
        <p:txBody>
          <a:bodyPr>
            <a:normAutofit/>
          </a:bodyPr>
          <a:lstStyle/>
          <a:p>
            <a:r>
              <a:rPr lang="en-IN" b="1" dirty="0" smtClean="0"/>
              <a:t>SWAYAM</a:t>
            </a:r>
            <a:r>
              <a:rPr lang="en-IN" dirty="0" smtClean="0"/>
              <a:t> is an acronym which stands for</a:t>
            </a:r>
            <a:r>
              <a:rPr lang="en-IN" b="1" dirty="0" smtClean="0"/>
              <a:t> </a:t>
            </a:r>
            <a:r>
              <a:rPr lang="en-IN" dirty="0" smtClean="0">
                <a:solidFill>
                  <a:srgbClr val="0070C0"/>
                </a:solidFill>
              </a:rPr>
              <a:t>“</a:t>
            </a:r>
            <a:r>
              <a:rPr lang="en-IN" b="1" dirty="0" smtClean="0">
                <a:solidFill>
                  <a:srgbClr val="0070C0"/>
                </a:solidFill>
              </a:rPr>
              <a:t>Study Web of Active learning by Young and Aspiring Minds”.</a:t>
            </a:r>
          </a:p>
          <a:p>
            <a:r>
              <a:rPr lang="en-IN" b="1" dirty="0" smtClean="0"/>
              <a:t>MOOC stands for </a:t>
            </a:r>
            <a:r>
              <a:rPr lang="en-IN" b="1" dirty="0" smtClean="0">
                <a:solidFill>
                  <a:srgbClr val="FF0000"/>
                </a:solidFill>
              </a:rPr>
              <a:t>“Massive Open Online Course”</a:t>
            </a:r>
            <a:endParaRPr lang="en-IN" dirty="0" smtClean="0">
              <a:solidFill>
                <a:srgbClr val="FF0000"/>
              </a:solidFill>
            </a:endParaRPr>
          </a:p>
          <a:p>
            <a:r>
              <a:rPr lang="en-IN" dirty="0" smtClean="0"/>
              <a:t>In the Flexible Curriculum the </a:t>
            </a:r>
            <a:r>
              <a:rPr lang="en-IN" b="1" u="sng" dirty="0" smtClean="0"/>
              <a:t>additional credits</a:t>
            </a:r>
            <a:r>
              <a:rPr lang="en-IN" dirty="0" smtClean="0"/>
              <a:t> for Honours/minor specialization can be acquired through MOOCs/SWAYAM courses.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520" y="6356350"/>
            <a:ext cx="8064896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16</a:t>
            </a:fld>
            <a:endParaRPr lang="en-IN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214414" y="6356350"/>
            <a:ext cx="6858048" cy="365125"/>
          </a:xfrm>
        </p:spPr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</a:rPr>
              <a:t>Induction programs for I year students   Address by Dean Academics: Dr. </a:t>
            </a:r>
            <a:r>
              <a:rPr lang="en-GB" b="1" dirty="0" err="1" smtClean="0">
                <a:solidFill>
                  <a:srgbClr val="C00000"/>
                </a:solidFill>
              </a:rPr>
              <a:t>Manjaree</a:t>
            </a:r>
            <a:r>
              <a:rPr lang="en-GB" b="1" dirty="0" smtClean="0">
                <a:solidFill>
                  <a:srgbClr val="C00000"/>
                </a:solidFill>
              </a:rPr>
              <a:t> </a:t>
            </a:r>
            <a:r>
              <a:rPr lang="en-GB" b="1" dirty="0" err="1" smtClean="0">
                <a:solidFill>
                  <a:srgbClr val="C00000"/>
                </a:solidFill>
              </a:rPr>
              <a:t>Pandit</a:t>
            </a:r>
            <a:r>
              <a:rPr lang="en-GB" b="1" dirty="0" smtClean="0">
                <a:solidFill>
                  <a:srgbClr val="C00000"/>
                </a:solidFill>
              </a:rPr>
              <a:t>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17</a:t>
            </a:fld>
            <a:endParaRPr lang="en-IN"/>
          </a:p>
        </p:txBody>
      </p:sp>
      <p:sp>
        <p:nvSpPr>
          <p:cNvPr id="7" name="TextBox 6"/>
          <p:cNvSpPr txBox="1"/>
          <p:nvPr/>
        </p:nvSpPr>
        <p:spPr>
          <a:xfrm>
            <a:off x="285720" y="285728"/>
            <a:ext cx="8572560" cy="56630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C00000"/>
                </a:solidFill>
                <a:latin typeface="Algerian" pitchFamily="82" charset="0"/>
              </a:rPr>
              <a:t>Credit Requirements &amp; Guidelines for </a:t>
            </a:r>
            <a:r>
              <a:rPr lang="en-US" sz="2400" b="1" dirty="0" smtClean="0">
                <a:solidFill>
                  <a:srgbClr val="0070C0"/>
                </a:solidFill>
                <a:latin typeface="Algerian" pitchFamily="82" charset="0"/>
              </a:rPr>
              <a:t>MOOCs </a:t>
            </a:r>
          </a:p>
          <a:p>
            <a:endParaRPr lang="en-US" b="1" dirty="0" smtClean="0">
              <a:solidFill>
                <a:srgbClr val="C00000"/>
              </a:solidFill>
            </a:endParaRPr>
          </a:p>
          <a:p>
            <a:pPr marL="446088" indent="-446088">
              <a:buFont typeface="Wingdings" pitchFamily="2" charset="2"/>
              <a:buChar char="v"/>
            </a:pPr>
            <a:r>
              <a:rPr lang="en-US" sz="2000" dirty="0" smtClean="0"/>
              <a:t>Massive Open On-line Courses (MOOCs)</a:t>
            </a:r>
          </a:p>
          <a:p>
            <a:pPr marL="446088" indent="-446088">
              <a:buFont typeface="Wingdings" pitchFamily="2" charset="2"/>
              <a:buChar char="v"/>
            </a:pPr>
            <a:endParaRPr lang="en-US" sz="2000" dirty="0" smtClean="0"/>
          </a:p>
          <a:p>
            <a:pPr marL="446088" indent="-446088">
              <a:buFont typeface="Wingdings" pitchFamily="2" charset="2"/>
              <a:buChar char="v"/>
            </a:pPr>
            <a:r>
              <a:rPr lang="en-US" sz="2000" b="1" dirty="0" smtClean="0">
                <a:solidFill>
                  <a:srgbClr val="0070C0"/>
                </a:solidFill>
              </a:rPr>
              <a:t>Additional Credit requirement :  </a:t>
            </a:r>
            <a:r>
              <a:rPr lang="en-US" sz="2000" b="1" dirty="0" smtClean="0"/>
              <a:t>20 additional Credits for Engineering &amp; 24 Credits for B. Architecture students can be earned through </a:t>
            </a:r>
            <a:r>
              <a:rPr lang="en-US" sz="2000" b="1" dirty="0" err="1" smtClean="0"/>
              <a:t>MOOcs</a:t>
            </a:r>
            <a:r>
              <a:rPr lang="en-US" sz="2000" b="1" dirty="0" smtClean="0"/>
              <a:t> </a:t>
            </a:r>
            <a:r>
              <a:rPr lang="en-US" sz="2000" dirty="0" smtClean="0"/>
              <a:t>for getting an </a:t>
            </a:r>
            <a:r>
              <a:rPr lang="en-US" sz="2000" b="1" dirty="0" err="1" smtClean="0"/>
              <a:t>Honours</a:t>
            </a:r>
            <a:r>
              <a:rPr lang="en-US" sz="2000" dirty="0" smtClean="0"/>
              <a:t> or </a:t>
            </a:r>
            <a:r>
              <a:rPr lang="en-US" sz="2000" b="1" dirty="0" smtClean="0"/>
              <a:t>Minor Specialization </a:t>
            </a:r>
          </a:p>
          <a:p>
            <a:pPr marL="533400" lvl="0" indent="-446088"/>
            <a:endParaRPr lang="en-GB" sz="2000" dirty="0" smtClean="0"/>
          </a:p>
          <a:p>
            <a:pPr marL="446088" lvl="0" indent="-446088">
              <a:buFont typeface="Wingdings" pitchFamily="2" charset="2"/>
              <a:buChar char="v"/>
            </a:pPr>
            <a:r>
              <a:rPr lang="en-US" sz="2000" dirty="0" smtClean="0"/>
              <a:t>Out 0f 170 up to 34 Credits (20%) for Engineering/Technology students can be through MOOCs </a:t>
            </a:r>
          </a:p>
          <a:p>
            <a:pPr marL="446088" lvl="0" indent="-446088">
              <a:buFont typeface="Wingdings" pitchFamily="2" charset="2"/>
              <a:buChar char="v"/>
            </a:pPr>
            <a:r>
              <a:rPr lang="en-US" sz="2000" dirty="0" smtClean="0"/>
              <a:t> 52 credits out of total 260 credits for B. Architecture students can be through MOOCs </a:t>
            </a:r>
          </a:p>
          <a:p>
            <a:pPr marL="446088" lvl="0" indent="-446088">
              <a:buFont typeface="Wingdings" pitchFamily="2" charset="2"/>
              <a:buChar char="v"/>
            </a:pPr>
            <a:endParaRPr lang="en-GB" sz="2000" dirty="0" smtClean="0"/>
          </a:p>
          <a:p>
            <a:pPr marL="446088" lvl="0" indent="-446088">
              <a:buFont typeface="Wingdings" pitchFamily="2" charset="2"/>
              <a:buChar char="v"/>
            </a:pPr>
            <a:r>
              <a:rPr lang="en-US" sz="2000" b="1" dirty="0" err="1" smtClean="0"/>
              <a:t>Studentsof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B.Tech</a:t>
            </a:r>
            <a:r>
              <a:rPr lang="en-US" sz="2000" b="1" dirty="0" smtClean="0"/>
              <a:t>  </a:t>
            </a:r>
            <a:r>
              <a:rPr lang="en-US" sz="2000" dirty="0" smtClean="0"/>
              <a:t>aspiring for </a:t>
            </a:r>
            <a:r>
              <a:rPr lang="en-US" sz="2000" b="1" dirty="0" smtClean="0">
                <a:solidFill>
                  <a:srgbClr val="FF0000"/>
                </a:solidFill>
              </a:rPr>
              <a:t>minor specialization or </a:t>
            </a:r>
            <a:r>
              <a:rPr lang="en-US" sz="2000" b="1" dirty="0" err="1" smtClean="0">
                <a:solidFill>
                  <a:srgbClr val="FF0000"/>
                </a:solidFill>
              </a:rPr>
              <a:t>Honours</a:t>
            </a:r>
            <a:r>
              <a:rPr lang="en-US" sz="2000" b="1" dirty="0" smtClean="0">
                <a:solidFill>
                  <a:srgbClr val="FF0000"/>
                </a:solidFill>
              </a:rPr>
              <a:t> </a:t>
            </a:r>
            <a:r>
              <a:rPr lang="en-US" sz="2000" dirty="0" smtClean="0"/>
              <a:t>during the tenure of B. Tech </a:t>
            </a:r>
            <a:r>
              <a:rPr lang="en-US" sz="2000" dirty="0" err="1" smtClean="0"/>
              <a:t>programme</a:t>
            </a:r>
            <a:r>
              <a:rPr lang="en-US" sz="2000" dirty="0" smtClean="0"/>
              <a:t> can opt for a total of </a:t>
            </a:r>
            <a:r>
              <a:rPr lang="en-US" sz="2000" b="1" dirty="0" smtClean="0">
                <a:solidFill>
                  <a:srgbClr val="0070C0"/>
                </a:solidFill>
              </a:rPr>
              <a:t>54 (34+20) Credits</a:t>
            </a:r>
            <a:r>
              <a:rPr lang="en-US" sz="2000" dirty="0" smtClean="0">
                <a:solidFill>
                  <a:srgbClr val="0070C0"/>
                </a:solidFill>
              </a:rPr>
              <a:t> </a:t>
            </a:r>
          </a:p>
          <a:p>
            <a:pPr marL="446088" lvl="0" indent="-446088"/>
            <a:endParaRPr lang="en-US" sz="2000" dirty="0" smtClean="0">
              <a:solidFill>
                <a:srgbClr val="0070C0"/>
              </a:solidFill>
            </a:endParaRPr>
          </a:p>
          <a:p>
            <a:pPr marL="446088" lvl="0" indent="-446088">
              <a:buFont typeface="Wingdings" pitchFamily="2" charset="2"/>
              <a:buChar char="v"/>
            </a:pPr>
            <a:r>
              <a:rPr lang="en-US" sz="2000" b="1" dirty="0" smtClean="0"/>
              <a:t>Students of the B. Architecture </a:t>
            </a:r>
            <a:r>
              <a:rPr lang="en-US" sz="2000" dirty="0" err="1" smtClean="0"/>
              <a:t>programme</a:t>
            </a:r>
            <a:r>
              <a:rPr lang="en-US" sz="2000" dirty="0" smtClean="0"/>
              <a:t> can earn up to </a:t>
            </a:r>
            <a:r>
              <a:rPr lang="en-US" sz="2000" b="1" dirty="0" smtClean="0"/>
              <a:t>72 (52+20) credits  through SWAYAM/NPTEL/MOOC platform based learning.</a:t>
            </a:r>
            <a:endParaRPr lang="en-GB" sz="2000" dirty="0" smtClean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928662" y="6357958"/>
            <a:ext cx="6858048" cy="365125"/>
          </a:xfrm>
        </p:spPr>
        <p:txBody>
          <a:bodyPr/>
          <a:lstStyle/>
          <a:p>
            <a:r>
              <a:rPr lang="en-GB" sz="1400" b="1" dirty="0" smtClean="0">
                <a:solidFill>
                  <a:srgbClr val="FF0000"/>
                </a:solidFill>
              </a:rPr>
              <a:t>Induction programs for I year students   Address by Dean Academics: Dr. </a:t>
            </a:r>
            <a:r>
              <a:rPr lang="en-GB" sz="1400" b="1" dirty="0" err="1" smtClean="0">
                <a:solidFill>
                  <a:srgbClr val="FF0000"/>
                </a:solidFill>
              </a:rPr>
              <a:t>Manjaree</a:t>
            </a:r>
            <a:r>
              <a:rPr lang="en-GB" sz="1400" b="1" dirty="0" smtClean="0">
                <a:solidFill>
                  <a:srgbClr val="FF0000"/>
                </a:solidFill>
              </a:rPr>
              <a:t> </a:t>
            </a:r>
            <a:r>
              <a:rPr lang="en-GB" sz="1400" b="1" dirty="0" err="1" smtClean="0">
                <a:solidFill>
                  <a:srgbClr val="FF0000"/>
                </a:solidFill>
              </a:rPr>
              <a:t>Pand</a:t>
            </a:r>
            <a:r>
              <a:rPr lang="en-GB" b="1" dirty="0" err="1" smtClean="0">
                <a:solidFill>
                  <a:srgbClr val="FF0000"/>
                </a:solidFill>
              </a:rPr>
              <a:t>it</a:t>
            </a:r>
            <a:r>
              <a:rPr lang="en-GB" b="1" dirty="0" smtClean="0">
                <a:solidFill>
                  <a:srgbClr val="FF0000"/>
                </a:solidFill>
              </a:rPr>
              <a:t> </a:t>
            </a:r>
            <a:endParaRPr lang="en-IN" b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18</a:t>
            </a:fld>
            <a:endParaRPr lang="en-IN"/>
          </a:p>
        </p:txBody>
      </p:sp>
      <p:sp>
        <p:nvSpPr>
          <p:cNvPr id="4" name="TextBox 3"/>
          <p:cNvSpPr txBox="1"/>
          <p:nvPr/>
        </p:nvSpPr>
        <p:spPr>
          <a:xfrm>
            <a:off x="142844" y="714356"/>
            <a:ext cx="8715436" cy="68326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46088" lvl="0" indent="-446088">
              <a:buFont typeface="Wingdings" pitchFamily="2" charset="2"/>
              <a:buChar char="v"/>
            </a:pPr>
            <a:r>
              <a:rPr lang="en-US" b="1" dirty="0" smtClean="0"/>
              <a:t>The list of courses which the students can opt from the </a:t>
            </a:r>
            <a:r>
              <a:rPr lang="en-US" b="1" dirty="0" smtClean="0">
                <a:solidFill>
                  <a:srgbClr val="0070C0"/>
                </a:solidFill>
              </a:rPr>
              <a:t>SWAYAM/ NPTEL/ MOOC platform against DE &amp; OC courses </a:t>
            </a:r>
            <a:r>
              <a:rPr lang="en-US" b="1" dirty="0" smtClean="0"/>
              <a:t>in the scheme will be displayed on the website well in advance, </a:t>
            </a:r>
            <a:r>
              <a:rPr lang="en-US" b="1" dirty="0" smtClean="0">
                <a:solidFill>
                  <a:srgbClr val="FF0000"/>
                </a:solidFill>
              </a:rPr>
              <a:t>(in November &amp; May</a:t>
            </a:r>
            <a:r>
              <a:rPr lang="en-US" b="1" dirty="0" smtClean="0"/>
              <a:t>) so that students can select the courses of their choice. </a:t>
            </a:r>
          </a:p>
          <a:p>
            <a:pPr marL="446088" lvl="0" indent="-446088">
              <a:buFont typeface="Wingdings" pitchFamily="2" charset="2"/>
              <a:buChar char="v"/>
            </a:pPr>
            <a:r>
              <a:rPr lang="en-US" b="1" dirty="0" smtClean="0"/>
              <a:t>Each such Course must be of minimum 2 credits.</a:t>
            </a:r>
          </a:p>
          <a:p>
            <a:pPr marL="446088" lvl="0" indent="-446088"/>
            <a:endParaRPr lang="en-US" b="1" dirty="0" smtClean="0"/>
          </a:p>
          <a:p>
            <a:pPr marL="446088" lvl="0" indent="-446088">
              <a:buFont typeface="Wingdings" pitchFamily="2" charset="2"/>
              <a:buChar char="v"/>
            </a:pPr>
            <a:r>
              <a:rPr lang="en-GB" b="1" dirty="0" smtClean="0"/>
              <a:t>There is a provision of 03 </a:t>
            </a:r>
            <a:r>
              <a:rPr lang="en-GB" b="1" dirty="0" smtClean="0">
                <a:solidFill>
                  <a:srgbClr val="FF0000"/>
                </a:solidFill>
              </a:rPr>
              <a:t>Mandatory Credit Courses </a:t>
            </a:r>
            <a:r>
              <a:rPr lang="en-GB" b="1" dirty="0" smtClean="0"/>
              <a:t>on Cyber Security, Disaster Management, &amp; Intellectual Property Rights </a:t>
            </a:r>
          </a:p>
          <a:p>
            <a:pPr marL="446088" lvl="0" indent="-446088">
              <a:buFont typeface="Wingdings" pitchFamily="2" charset="2"/>
              <a:buChar char="v"/>
            </a:pPr>
            <a:endParaRPr lang="en-GB" b="1" dirty="0" smtClean="0"/>
          </a:p>
          <a:p>
            <a:pPr marL="446088" lvl="0" indent="-446088">
              <a:buFont typeface="Wingdings" pitchFamily="2" charset="2"/>
              <a:buChar char="v"/>
            </a:pPr>
            <a:r>
              <a:rPr lang="en-GB" b="1" dirty="0" smtClean="0"/>
              <a:t>In the flexible curriculum presently there is a provision of </a:t>
            </a:r>
            <a:r>
              <a:rPr lang="en-GB" b="1" dirty="0" smtClean="0">
                <a:solidFill>
                  <a:srgbClr val="FF0000"/>
                </a:solidFill>
              </a:rPr>
              <a:t>02 Audit Courses on (</a:t>
            </a:r>
            <a:r>
              <a:rPr lang="en-GB" b="1" dirty="0" err="1" smtClean="0">
                <a:solidFill>
                  <a:srgbClr val="FF0000"/>
                </a:solidFill>
              </a:rPr>
              <a:t>i</a:t>
            </a:r>
            <a:r>
              <a:rPr lang="en-GB" b="1" dirty="0" smtClean="0">
                <a:solidFill>
                  <a:srgbClr val="FF0000"/>
                </a:solidFill>
              </a:rPr>
              <a:t>) Biology for Engineers &amp; (ii) Indian Constitution &amp; Traditional Knowledge. </a:t>
            </a:r>
          </a:p>
          <a:p>
            <a:pPr marL="446088" lvl="0" indent="-446088">
              <a:buFont typeface="Wingdings" pitchFamily="2" charset="2"/>
              <a:buChar char="v"/>
            </a:pPr>
            <a:endParaRPr lang="en-GB" b="1" dirty="0" smtClean="0">
              <a:solidFill>
                <a:srgbClr val="FF0000"/>
              </a:solidFill>
            </a:endParaRPr>
          </a:p>
          <a:p>
            <a:pPr marL="446088" lvl="0" indent="-446088">
              <a:buFont typeface="Wingdings" pitchFamily="2" charset="2"/>
              <a:buChar char="v"/>
            </a:pPr>
            <a:r>
              <a:rPr lang="en-GB" b="1" dirty="0" smtClean="0">
                <a:solidFill>
                  <a:srgbClr val="0070C0"/>
                </a:solidFill>
              </a:rPr>
              <a:t>Auditing a course </a:t>
            </a:r>
            <a:r>
              <a:rPr lang="en-GB" b="1" dirty="0" smtClean="0"/>
              <a:t>allows a student to take a class without the benefit of a grade or credit, for the sole purposes of self-enrichment and academic exploration. </a:t>
            </a:r>
          </a:p>
          <a:p>
            <a:pPr marL="446088" lvl="0" indent="-446088"/>
            <a:endParaRPr lang="en-GB" b="1" dirty="0" smtClean="0"/>
          </a:p>
          <a:p>
            <a:pPr marL="446088" lvl="0" indent="-446088">
              <a:buFont typeface="Wingdings" pitchFamily="2" charset="2"/>
              <a:buChar char="v"/>
            </a:pPr>
            <a:r>
              <a:rPr lang="en-GB" b="1" dirty="0" smtClean="0"/>
              <a:t>The students have to undergo three </a:t>
            </a:r>
            <a:r>
              <a:rPr lang="en-GB" sz="2000" b="1" u="sng" dirty="0" smtClean="0">
                <a:solidFill>
                  <a:srgbClr val="0070C0"/>
                </a:solidFill>
              </a:rPr>
              <a:t>Mandatory Summer Internship Programme/Projects (SIPs) after their I, II and III year </a:t>
            </a:r>
          </a:p>
          <a:p>
            <a:pPr marL="446088" lvl="0" indent="-446088">
              <a:buFont typeface="Wingdings" pitchFamily="2" charset="2"/>
              <a:buChar char="v"/>
            </a:pPr>
            <a:endParaRPr lang="en-GB" sz="2000" b="1" u="sng" dirty="0" smtClean="0">
              <a:solidFill>
                <a:srgbClr val="0070C0"/>
              </a:solidFill>
            </a:endParaRPr>
          </a:p>
          <a:p>
            <a:pPr marL="446088" lvl="0" indent="-446088">
              <a:buFont typeface="Wingdings" pitchFamily="2" charset="2"/>
              <a:buChar char="v"/>
            </a:pPr>
            <a:r>
              <a:rPr lang="en-GB" b="1" dirty="0" smtClean="0"/>
              <a:t>Their evaluation will reflect in </a:t>
            </a:r>
            <a:r>
              <a:rPr lang="en-GB" b="1" dirty="0" smtClean="0">
                <a:solidFill>
                  <a:srgbClr val="E22294"/>
                </a:solidFill>
              </a:rPr>
              <a:t>III, V, &amp; VII semester examination results</a:t>
            </a:r>
            <a:r>
              <a:rPr lang="en-GB" b="1" dirty="0" smtClean="0"/>
              <a:t>, respectively. </a:t>
            </a:r>
          </a:p>
          <a:p>
            <a:pPr marL="446088" lvl="0" indent="-446088">
              <a:buFont typeface="Wingdings" pitchFamily="2" charset="2"/>
              <a:buChar char="v"/>
            </a:pPr>
            <a:endParaRPr lang="en-US" b="1" dirty="0" smtClean="0"/>
          </a:p>
          <a:p>
            <a:pPr marL="446088" lvl="0" indent="-446088"/>
            <a:endParaRPr lang="en-GB" dirty="0" smtClean="0"/>
          </a:p>
          <a:p>
            <a:pPr marL="446088" lvl="0" indent="-446088"/>
            <a:endParaRPr lang="en-GB" dirty="0" smtClean="0"/>
          </a:p>
          <a:p>
            <a:endParaRPr lang="en-GB" dirty="0" smtClean="0"/>
          </a:p>
          <a:p>
            <a:endParaRPr lang="en-GB" dirty="0"/>
          </a:p>
        </p:txBody>
      </p:sp>
      <p:sp>
        <p:nvSpPr>
          <p:cNvPr id="5" name="TextBox 4"/>
          <p:cNvSpPr txBox="1"/>
          <p:nvPr/>
        </p:nvSpPr>
        <p:spPr>
          <a:xfrm>
            <a:off x="857224" y="214290"/>
            <a:ext cx="750099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000" b="1" dirty="0" smtClean="0">
                <a:solidFill>
                  <a:srgbClr val="FF0000"/>
                </a:solidFill>
                <a:latin typeface="Algerian" pitchFamily="82" charset="0"/>
              </a:rPr>
              <a:t>Flexible Curriculum Guidelines Continued..</a:t>
            </a:r>
            <a:endParaRPr lang="en-GB" sz="2000" b="1" dirty="0" smtClean="0">
              <a:solidFill>
                <a:srgbClr val="FF0000"/>
              </a:solidFill>
              <a:latin typeface="Algerian" pitchFamily="82" charset="0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785786" y="6356350"/>
            <a:ext cx="7215238" cy="365125"/>
          </a:xfrm>
        </p:spPr>
        <p:txBody>
          <a:bodyPr/>
          <a:lstStyle/>
          <a:p>
            <a:r>
              <a:rPr lang="en-GB" b="1" dirty="0" smtClean="0">
                <a:solidFill>
                  <a:srgbClr val="E22294"/>
                </a:solidFill>
              </a:rPr>
              <a:t>Induction programs for I year students   Address by Dean Academics: Dr. </a:t>
            </a:r>
            <a:r>
              <a:rPr lang="en-GB" b="1" dirty="0" err="1" smtClean="0">
                <a:solidFill>
                  <a:srgbClr val="E22294"/>
                </a:solidFill>
              </a:rPr>
              <a:t>Manjaree</a:t>
            </a:r>
            <a:r>
              <a:rPr lang="en-GB" b="1" dirty="0" smtClean="0">
                <a:solidFill>
                  <a:srgbClr val="E22294"/>
                </a:solidFill>
              </a:rPr>
              <a:t> </a:t>
            </a:r>
            <a:r>
              <a:rPr lang="en-GB" b="1" dirty="0" err="1" smtClean="0">
                <a:solidFill>
                  <a:srgbClr val="E22294"/>
                </a:solidFill>
              </a:rPr>
              <a:t>Pandit</a:t>
            </a:r>
            <a:r>
              <a:rPr lang="en-GB" b="1" dirty="0" smtClean="0">
                <a:solidFill>
                  <a:srgbClr val="E22294"/>
                </a:solidFill>
              </a:rPr>
              <a:t> </a:t>
            </a:r>
            <a:endParaRPr lang="en-IN" b="1" dirty="0">
              <a:solidFill>
                <a:srgbClr val="E22294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19</a:t>
            </a:fld>
            <a:endParaRPr lang="en-IN"/>
          </a:p>
        </p:txBody>
      </p:sp>
      <p:sp>
        <p:nvSpPr>
          <p:cNvPr id="4" name="Rectangle 3"/>
          <p:cNvSpPr/>
          <p:nvPr/>
        </p:nvSpPr>
        <p:spPr>
          <a:xfrm>
            <a:off x="1214414" y="285728"/>
            <a:ext cx="735811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000" b="1" dirty="0" smtClean="0">
                <a:solidFill>
                  <a:srgbClr val="FF0000"/>
                </a:solidFill>
                <a:latin typeface="Algerian" pitchFamily="82" charset="0"/>
              </a:rPr>
              <a:t>Flexible Curriculum Guidelines Continued..</a:t>
            </a:r>
            <a:endParaRPr lang="en-GB" sz="2000" b="1" dirty="0" smtClean="0">
              <a:solidFill>
                <a:srgbClr val="FF0000"/>
              </a:solidFill>
              <a:latin typeface="Algerian" pitchFamily="82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00034" y="1142984"/>
            <a:ext cx="8358246" cy="54476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GB" dirty="0" smtClean="0"/>
              <a:t> Credit will be given for </a:t>
            </a:r>
            <a:r>
              <a:rPr lang="en-GB" b="1" dirty="0" smtClean="0">
                <a:solidFill>
                  <a:srgbClr val="E22294"/>
                </a:solidFill>
              </a:rPr>
              <a:t>“Professional Development” of students</a:t>
            </a:r>
            <a:r>
              <a:rPr lang="en-GB" dirty="0" smtClean="0"/>
              <a:t> to encourage student participation in professional chapter activities, club activities, cultural events, sports, technical events </a:t>
            </a:r>
            <a:r>
              <a:rPr lang="en-GB" dirty="0" err="1" smtClean="0"/>
              <a:t>hackethons</a:t>
            </a:r>
            <a:r>
              <a:rPr lang="en-GB" dirty="0" smtClean="0"/>
              <a:t>, personality development activities etc.</a:t>
            </a:r>
          </a:p>
          <a:p>
            <a:endParaRPr lang="en-GB" dirty="0" smtClean="0"/>
          </a:p>
          <a:p>
            <a:pPr>
              <a:buFont typeface="Wingdings" pitchFamily="2" charset="2"/>
              <a:buChar char="v"/>
            </a:pPr>
            <a:r>
              <a:rPr lang="en-GB" dirty="0" smtClean="0"/>
              <a:t> </a:t>
            </a:r>
            <a:r>
              <a:rPr lang="en-GB" b="1" dirty="0" smtClean="0"/>
              <a:t>The marks for </a:t>
            </a:r>
            <a:r>
              <a:rPr lang="en-GB" b="1" dirty="0" smtClean="0">
                <a:solidFill>
                  <a:srgbClr val="0070C0"/>
                </a:solidFill>
              </a:rPr>
              <a:t>“Professional Development</a:t>
            </a:r>
            <a:r>
              <a:rPr lang="en-GB" b="1" dirty="0" smtClean="0"/>
              <a:t>” will be awarded to students in </a:t>
            </a:r>
            <a:r>
              <a:rPr lang="en-GB" b="1" dirty="0" smtClean="0">
                <a:solidFill>
                  <a:srgbClr val="0070C0"/>
                </a:solidFill>
              </a:rPr>
              <a:t>VIII semester </a:t>
            </a:r>
            <a:r>
              <a:rPr lang="en-GB" b="1" dirty="0" smtClean="0"/>
              <a:t>on the basis of their participation and achievements in extra &amp; co-curricular activities, sports, performance in MOOCs etc. right from I y</a:t>
            </a:r>
            <a:r>
              <a:rPr lang="en-GB" dirty="0" smtClean="0"/>
              <a:t>ear.</a:t>
            </a:r>
          </a:p>
          <a:p>
            <a:pPr>
              <a:buFont typeface="Wingdings" pitchFamily="2" charset="2"/>
              <a:buChar char="v"/>
            </a:pPr>
            <a:endParaRPr lang="en-IN" dirty="0" smtClean="0"/>
          </a:p>
          <a:p>
            <a:pPr algn="ctr"/>
            <a:r>
              <a:rPr lang="en-US" sz="2400" b="1" u="sng" dirty="0" smtClean="0">
                <a:solidFill>
                  <a:srgbClr val="0070C0"/>
                </a:solidFill>
              </a:rPr>
              <a:t>Provision of Internship / Project </a:t>
            </a:r>
            <a:endParaRPr lang="en-GB" sz="2400" b="1" dirty="0" smtClean="0">
              <a:solidFill>
                <a:srgbClr val="0070C0"/>
              </a:solidFill>
            </a:endParaRPr>
          </a:p>
          <a:p>
            <a:pPr algn="ctr"/>
            <a:r>
              <a:rPr lang="en-US" b="1" dirty="0" smtClean="0">
                <a:solidFill>
                  <a:srgbClr val="0070C0"/>
                </a:solidFill>
              </a:rPr>
              <a:t> </a:t>
            </a:r>
            <a:endParaRPr lang="en-GB" b="1" dirty="0" smtClean="0">
              <a:solidFill>
                <a:srgbClr val="0070C0"/>
              </a:solidFill>
            </a:endParaRPr>
          </a:p>
          <a:p>
            <a:pPr lvl="0">
              <a:buFont typeface="Wingdings" pitchFamily="2" charset="2"/>
              <a:buChar char="v"/>
            </a:pPr>
            <a:r>
              <a:rPr lang="en-IN" dirty="0" smtClean="0"/>
              <a:t>All the courses offered in VIII semester are DE (Departmental Elective) and OC (Open Category) courses, which will run through online learning platform under the mentorship of faculty members.</a:t>
            </a:r>
          </a:p>
          <a:p>
            <a:pPr lvl="0">
              <a:buFont typeface="Wingdings" pitchFamily="2" charset="2"/>
              <a:buChar char="v"/>
            </a:pPr>
            <a:endParaRPr lang="en-IN" dirty="0" smtClean="0"/>
          </a:p>
          <a:p>
            <a:pPr lvl="0">
              <a:buFont typeface="Wingdings" pitchFamily="2" charset="2"/>
              <a:buChar char="v"/>
            </a:pPr>
            <a:r>
              <a:rPr lang="en-IN" b="1" dirty="0" smtClean="0"/>
              <a:t>The students can opt for internship / project in the VIII Semester</a:t>
            </a:r>
            <a:r>
              <a:rPr lang="en-IN" dirty="0" smtClean="0"/>
              <a:t> by either making a project or by doing internship in an industry after formal approval of the Institute as well as the concerned industry. </a:t>
            </a:r>
            <a:endParaRPr lang="en-GB" dirty="0" smtClean="0"/>
          </a:p>
          <a:p>
            <a:pPr>
              <a:buFont typeface="Wingdings" pitchFamily="2" charset="2"/>
              <a:buChar char="v"/>
            </a:pPr>
            <a:endParaRPr lang="en-GB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654032"/>
          </a:xfrm>
        </p:spPr>
        <p:txBody>
          <a:bodyPr>
            <a:normAutofit fontScale="90000"/>
          </a:bodyPr>
          <a:lstStyle/>
          <a:p>
            <a:r>
              <a:rPr lang="en-IN" dirty="0" smtClean="0">
                <a:solidFill>
                  <a:srgbClr val="E22294"/>
                </a:solidFill>
                <a:latin typeface="Algerian" pitchFamily="82" charset="0"/>
              </a:rPr>
              <a:t>Presentation Overview</a:t>
            </a:r>
            <a:endParaRPr lang="en-GB" dirty="0">
              <a:solidFill>
                <a:srgbClr val="E22294"/>
              </a:solidFill>
              <a:latin typeface="Algerian" pitchFamily="82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714356"/>
            <a:ext cx="9144000" cy="5715040"/>
          </a:xfrm>
        </p:spPr>
        <p:txBody>
          <a:bodyPr>
            <a:normAutofit fontScale="92500" lnSpcReduction="10000"/>
          </a:bodyPr>
          <a:lstStyle/>
          <a:p>
            <a:r>
              <a:rPr lang="en-IN" dirty="0" smtClean="0"/>
              <a:t>Vision &amp; Mission of the Institute</a:t>
            </a:r>
          </a:p>
          <a:p>
            <a:r>
              <a:rPr lang="en-IN" dirty="0" smtClean="0"/>
              <a:t>History of MITS</a:t>
            </a:r>
            <a:endParaRPr lang="en-GB" dirty="0" smtClean="0"/>
          </a:p>
          <a:p>
            <a:r>
              <a:rPr lang="en-GB" b="1" dirty="0" smtClean="0">
                <a:solidFill>
                  <a:srgbClr val="C00000"/>
                </a:solidFill>
              </a:rPr>
              <a:t>Introduction to Flexible Curriculum</a:t>
            </a:r>
          </a:p>
          <a:p>
            <a:r>
              <a:rPr lang="en-GB" dirty="0" smtClean="0"/>
              <a:t>Rules for promotion to higher classes</a:t>
            </a:r>
          </a:p>
          <a:p>
            <a:r>
              <a:rPr lang="en-IN" b="1" dirty="0" smtClean="0">
                <a:solidFill>
                  <a:srgbClr val="C00000"/>
                </a:solidFill>
              </a:rPr>
              <a:t>Courses Being </a:t>
            </a:r>
            <a:r>
              <a:rPr lang="en-IN" b="1" dirty="0" err="1" smtClean="0">
                <a:solidFill>
                  <a:srgbClr val="C00000"/>
                </a:solidFill>
              </a:rPr>
              <a:t>Offerred</a:t>
            </a:r>
            <a:r>
              <a:rPr lang="en-IN" b="1" dirty="0" smtClean="0">
                <a:solidFill>
                  <a:srgbClr val="C00000"/>
                </a:solidFill>
              </a:rPr>
              <a:t> at MITS</a:t>
            </a:r>
          </a:p>
          <a:p>
            <a:r>
              <a:rPr lang="en-GB" dirty="0" smtClean="0"/>
              <a:t> Flexible Curriculum</a:t>
            </a:r>
          </a:p>
          <a:p>
            <a:r>
              <a:rPr lang="en-IN" dirty="0" smtClean="0"/>
              <a:t>Guidelines for earning </a:t>
            </a:r>
            <a:r>
              <a:rPr lang="en-IN" b="1" dirty="0" smtClean="0">
                <a:solidFill>
                  <a:srgbClr val="0070C0"/>
                </a:solidFill>
              </a:rPr>
              <a:t>Additional Credits through MOOCs </a:t>
            </a:r>
          </a:p>
          <a:p>
            <a:r>
              <a:rPr lang="en-IN" dirty="0" smtClean="0"/>
              <a:t>Guidelines for Getting </a:t>
            </a:r>
            <a:r>
              <a:rPr lang="en-IN" b="1" dirty="0" smtClean="0">
                <a:solidFill>
                  <a:srgbClr val="FF0000"/>
                </a:solidFill>
              </a:rPr>
              <a:t>Honours or Minor</a:t>
            </a:r>
          </a:p>
          <a:p>
            <a:pPr>
              <a:buNone/>
            </a:pPr>
            <a:r>
              <a:rPr lang="en-IN" b="1" dirty="0" smtClean="0">
                <a:solidFill>
                  <a:srgbClr val="FF0000"/>
                </a:solidFill>
              </a:rPr>
              <a:t>    Specialization </a:t>
            </a:r>
            <a:r>
              <a:rPr lang="en-IN" dirty="0" smtClean="0"/>
              <a:t>with </a:t>
            </a:r>
            <a:r>
              <a:rPr lang="en-IN" dirty="0" err="1" smtClean="0"/>
              <a:t>B.Tech</a:t>
            </a:r>
            <a:r>
              <a:rPr lang="en-IN" dirty="0" smtClean="0"/>
              <a:t> Degree</a:t>
            </a:r>
          </a:p>
          <a:p>
            <a:r>
              <a:rPr lang="en-IN" b="1" dirty="0" smtClean="0">
                <a:solidFill>
                  <a:srgbClr val="00B050"/>
                </a:solidFill>
                <a:latin typeface="Algerian" pitchFamily="82" charset="0"/>
              </a:rPr>
              <a:t>Participation in feedbacks &amp; surveys</a:t>
            </a:r>
          </a:p>
          <a:p>
            <a:pPr>
              <a:buNone/>
            </a:pPr>
            <a:endParaRPr lang="en-IN" dirty="0" smtClean="0"/>
          </a:p>
          <a:p>
            <a:endParaRPr lang="en-GB" b="1" dirty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428728" y="6356350"/>
            <a:ext cx="6572296" cy="365125"/>
          </a:xfrm>
        </p:spPr>
        <p:txBody>
          <a:bodyPr/>
          <a:lstStyle/>
          <a:p>
            <a:r>
              <a:rPr lang="en-GB" b="1" dirty="0" smtClean="0">
                <a:solidFill>
                  <a:srgbClr val="0070C0"/>
                </a:solidFill>
              </a:rPr>
              <a:t>Induction programs for I year students:   Address by Dean Academics: Dr. </a:t>
            </a:r>
            <a:r>
              <a:rPr lang="en-GB" b="1" dirty="0" err="1" smtClean="0">
                <a:solidFill>
                  <a:srgbClr val="0070C0"/>
                </a:solidFill>
              </a:rPr>
              <a:t>Manjaree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r>
              <a:rPr lang="en-GB" b="1" dirty="0" err="1" smtClean="0">
                <a:solidFill>
                  <a:srgbClr val="0070C0"/>
                </a:solidFill>
              </a:rPr>
              <a:t>Pandit</a:t>
            </a:r>
            <a:r>
              <a:rPr lang="en-GB" b="1" dirty="0" smtClean="0">
                <a:solidFill>
                  <a:srgbClr val="0070C0"/>
                </a:solidFill>
              </a:rPr>
              <a:t> </a:t>
            </a:r>
            <a:endParaRPr lang="en-IN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2</a:t>
            </a:fld>
            <a:endParaRPr lang="en-IN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51520" y="6356350"/>
            <a:ext cx="8136904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20</a:t>
            </a:fld>
            <a:endParaRPr lang="en-IN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467544" y="1484784"/>
          <a:ext cx="8136903" cy="4153588"/>
        </p:xfrm>
        <a:graphic>
          <a:graphicData uri="http://schemas.openxmlformats.org/drawingml/2006/table">
            <a:tbl>
              <a:tblPr/>
              <a:tblGrid>
                <a:gridCol w="519943"/>
                <a:gridCol w="2288369"/>
                <a:gridCol w="1152128"/>
                <a:gridCol w="2215419"/>
                <a:gridCol w="1961044"/>
              </a:tblGrid>
              <a:tr h="877575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latin typeface="Times New Roman"/>
                        </a:rPr>
                        <a:t>S.No.</a:t>
                      </a:r>
                      <a:endParaRPr lang="en-IN" sz="1800" b="1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latin typeface="Times New Roman"/>
                        </a:rPr>
                        <a:t>Detail</a:t>
                      </a:r>
                      <a:endParaRPr lang="en-IN" sz="1800" b="1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</a:rPr>
                        <a:t>Hours</a:t>
                      </a:r>
                      <a:endParaRPr lang="en-IN" sz="1800" b="1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solidFill>
                            <a:srgbClr val="E22294"/>
                          </a:solidFill>
                          <a:latin typeface="Times New Roman"/>
                        </a:rPr>
                        <a:t>Year of Internship </a:t>
                      </a:r>
                      <a:endParaRPr lang="en-IN" sz="1800" b="1" dirty="0">
                        <a:solidFill>
                          <a:srgbClr val="E2229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</a:rPr>
                        <a:t>Evaluation </a:t>
                      </a:r>
                      <a:endParaRPr lang="en-IN" sz="1800" b="1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73827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</a:rPr>
                        <a:t>1.</a:t>
                      </a:r>
                      <a:endParaRPr lang="en-IN" sz="1800" b="1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latin typeface="Times New Roman"/>
                        </a:rPr>
                        <a:t>Summer Internship Project-I (Institute Level)</a:t>
                      </a:r>
                      <a:endParaRPr lang="en-IN" sz="1800" b="1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latin typeface="Times New Roman"/>
                        </a:rPr>
                        <a:t>60 Hours</a:t>
                      </a:r>
                      <a:endParaRPr lang="en-IN" sz="1800" b="1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 dirty="0" smtClean="0">
                          <a:solidFill>
                            <a:srgbClr val="E22294"/>
                          </a:solidFill>
                          <a:latin typeface="Times New Roman"/>
                        </a:rPr>
                        <a:t>At the end of I </a:t>
                      </a:r>
                      <a:r>
                        <a:rPr lang="en-IN" sz="1800" b="1" i="1" dirty="0">
                          <a:solidFill>
                            <a:srgbClr val="E22294"/>
                          </a:solidFill>
                          <a:latin typeface="Times New Roman"/>
                        </a:rPr>
                        <a:t>Year</a:t>
                      </a:r>
                      <a:endParaRPr lang="en-IN" sz="1800" b="1" dirty="0">
                        <a:solidFill>
                          <a:srgbClr val="E2229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</a:rPr>
                        <a:t>III Semester</a:t>
                      </a:r>
                      <a:endParaRPr lang="en-IN" sz="1800" b="1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</a:rPr>
                        <a:t>(02 Credits)</a:t>
                      </a:r>
                      <a:endParaRPr lang="en-IN" sz="1800" b="1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135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</a:rPr>
                        <a:t>2.</a:t>
                      </a:r>
                      <a:endParaRPr lang="en-IN" sz="1800" b="1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</a:rPr>
                        <a:t>Summer Internship Project-II (Soft Skills)</a:t>
                      </a:r>
                      <a:endParaRPr lang="en-IN" sz="1800" b="1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</a:rPr>
                        <a:t>90 Hours</a:t>
                      </a:r>
                      <a:endParaRPr lang="en-IN" sz="1800" b="1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 dirty="0" smtClean="0">
                          <a:solidFill>
                            <a:srgbClr val="E22294"/>
                          </a:solidFill>
                          <a:latin typeface="Times New Roman"/>
                        </a:rPr>
                        <a:t>At the end of  II </a:t>
                      </a:r>
                      <a:r>
                        <a:rPr lang="en-IN" sz="1800" b="1" i="1" dirty="0">
                          <a:solidFill>
                            <a:srgbClr val="E22294"/>
                          </a:solidFill>
                          <a:latin typeface="Times New Roman"/>
                        </a:rPr>
                        <a:t>Year</a:t>
                      </a:r>
                      <a:endParaRPr lang="en-IN" sz="1800" b="1" dirty="0">
                        <a:solidFill>
                          <a:srgbClr val="E2229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latin typeface="Times New Roman"/>
                        </a:rPr>
                        <a:t>V Semester</a:t>
                      </a:r>
                      <a:endParaRPr lang="en-IN" sz="1800" b="1" dirty="0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latin typeface="Times New Roman"/>
                        </a:rPr>
                        <a:t>(03 Credits)</a:t>
                      </a:r>
                      <a:endParaRPr lang="en-IN" sz="1800" b="1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7575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</a:rPr>
                        <a:t>3.</a:t>
                      </a:r>
                      <a:endParaRPr lang="en-IN" sz="1800" b="1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latin typeface="Times New Roman"/>
                        </a:rPr>
                        <a:t>Summer Internship </a:t>
                      </a:r>
                      <a:endParaRPr lang="en-IN" sz="1800" b="1" dirty="0">
                        <a:latin typeface="Calibri"/>
                      </a:endParaRP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latin typeface="Times New Roman"/>
                        </a:rPr>
                        <a:t>Project -III (On Job Training)</a:t>
                      </a:r>
                      <a:endParaRPr lang="en-IN" sz="1800" b="1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>
                          <a:latin typeface="Times New Roman"/>
                        </a:rPr>
                        <a:t>150 Hours</a:t>
                      </a:r>
                      <a:endParaRPr lang="en-IN" sz="1800" b="1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 dirty="0" smtClean="0">
                          <a:solidFill>
                            <a:srgbClr val="E22294"/>
                          </a:solidFill>
                          <a:latin typeface="Times New Roman"/>
                        </a:rPr>
                        <a:t>At the end of  III </a:t>
                      </a:r>
                      <a:r>
                        <a:rPr lang="en-IN" sz="1800" b="1" i="1" dirty="0">
                          <a:solidFill>
                            <a:srgbClr val="E22294"/>
                          </a:solidFill>
                          <a:latin typeface="Times New Roman"/>
                        </a:rPr>
                        <a:t>Year</a:t>
                      </a:r>
                      <a:endParaRPr lang="en-IN" sz="1800" b="1" dirty="0">
                        <a:solidFill>
                          <a:srgbClr val="E2229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latin typeface="Times New Roman"/>
                        </a:rPr>
                        <a:t>VII Semester</a:t>
                      </a:r>
                      <a:endParaRPr lang="en-IN" sz="1800" b="1" dirty="0">
                        <a:latin typeface="Calibri"/>
                      </a:endParaRPr>
                    </a:p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 dirty="0">
                          <a:latin typeface="Times New Roman"/>
                        </a:rPr>
                        <a:t>(02 Credits)</a:t>
                      </a:r>
                      <a:endParaRPr lang="en-IN" sz="1800" b="1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46010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IN" sz="1800" b="1" i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4</a:t>
                      </a:r>
                      <a:endParaRPr lang="en-IN" sz="1800" b="1" i="1" kern="12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N" sz="1800" b="1" i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Minor/Major Projects in Pre-final&amp; Final</a:t>
                      </a:r>
                      <a:r>
                        <a:rPr lang="en-IN" sz="1800" b="1" i="1" kern="1200" baseline="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  year</a:t>
                      </a:r>
                      <a:endParaRPr lang="en-IN" sz="1800" b="1" i="1" kern="12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800" b="1" dirty="0"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endParaRPr lang="en-IN" sz="1800" b="1" dirty="0">
                        <a:solidFill>
                          <a:srgbClr val="E22294"/>
                        </a:solidFill>
                        <a:latin typeface="Calibri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IN" sz="1800" b="1" i="1" kern="1200" dirty="0" smtClean="0">
                          <a:solidFill>
                            <a:schemeClr val="tx1"/>
                          </a:solidFill>
                          <a:latin typeface="Times New Roman"/>
                          <a:ea typeface="+mn-ea"/>
                          <a:cs typeface="+mn-cs"/>
                        </a:rPr>
                        <a:t>06 Credits</a:t>
                      </a:r>
                      <a:endParaRPr lang="en-IN" sz="1800" b="1" i="1" kern="1200" dirty="0">
                        <a:solidFill>
                          <a:schemeClr val="tx1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5884">
                <a:tc>
                  <a:txBody>
                    <a:bodyPr/>
                    <a:lstStyle/>
                    <a:p>
                      <a:pPr algn="just">
                        <a:spcAft>
                          <a:spcPts val="0"/>
                        </a:spcAft>
                      </a:pPr>
                      <a:r>
                        <a:rPr lang="en-IN" sz="1800" b="1" i="1" kern="1200" dirty="0" smtClean="0">
                          <a:solidFill>
                            <a:srgbClr val="0070C0"/>
                          </a:solidFill>
                          <a:latin typeface="Times New Roman"/>
                          <a:ea typeface="+mn-ea"/>
                          <a:cs typeface="+mn-cs"/>
                        </a:rPr>
                        <a:t>5</a:t>
                      </a:r>
                      <a:endParaRPr lang="en-IN" sz="1800" b="1" i="1" kern="1200" dirty="0">
                        <a:solidFill>
                          <a:srgbClr val="0070C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marL="0" algn="l" defTabSz="914400" rtl="0" eaLnBrk="1" latinLnBrk="0" hangingPunct="1">
                        <a:spcAft>
                          <a:spcPts val="0"/>
                        </a:spcAft>
                      </a:pPr>
                      <a:r>
                        <a:rPr lang="en-IN" sz="1800" b="1" i="1" kern="1200" dirty="0" smtClean="0">
                          <a:solidFill>
                            <a:srgbClr val="0070C0"/>
                          </a:solidFill>
                          <a:latin typeface="Times New Roman"/>
                          <a:ea typeface="+mn-ea"/>
                          <a:cs typeface="+mn-cs"/>
                        </a:rPr>
                        <a:t> Provision of Internship for full VIII semester</a:t>
                      </a:r>
                      <a:endParaRPr lang="en-IN" sz="1800" b="1" i="1" kern="1200" dirty="0">
                        <a:solidFill>
                          <a:srgbClr val="0070C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IN" sz="1800" b="1" i="1" kern="1200" dirty="0" smtClean="0">
                          <a:solidFill>
                            <a:srgbClr val="0070C0"/>
                          </a:solidFill>
                          <a:latin typeface="Times New Roman"/>
                          <a:ea typeface="+mn-ea"/>
                          <a:cs typeface="+mn-cs"/>
                        </a:rPr>
                        <a:t>03 Credits</a:t>
                      </a:r>
                      <a:endParaRPr lang="en-IN" sz="1800" b="1" i="1" kern="1200" dirty="0">
                        <a:solidFill>
                          <a:srgbClr val="0070C0"/>
                        </a:solidFill>
                        <a:latin typeface="Times New Roman"/>
                        <a:ea typeface="+mn-ea"/>
                        <a:cs typeface="+mn-cs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467544" y="476672"/>
            <a:ext cx="83529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dirty="0" smtClean="0">
                <a:solidFill>
                  <a:srgbClr val="C00000"/>
                </a:solidFill>
              </a:rPr>
              <a:t>Projects/Internships for increasing exposure to practical problems &amp; Student Employability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23528" y="6356350"/>
            <a:ext cx="7992888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21</a:t>
            </a:fld>
            <a:endParaRPr lang="en-IN"/>
          </a:p>
        </p:txBody>
      </p:sp>
      <p:sp>
        <p:nvSpPr>
          <p:cNvPr id="4" name="Rectangle 3"/>
          <p:cNvSpPr/>
          <p:nvPr/>
        </p:nvSpPr>
        <p:spPr>
          <a:xfrm>
            <a:off x="395536" y="1196753"/>
            <a:ext cx="8136904" cy="17081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 algn="ctr">
              <a:spcBef>
                <a:spcPts val="600"/>
              </a:spcBef>
            </a:pPr>
            <a:r>
              <a:rPr lang="en-IN" sz="2000" b="1" dirty="0" smtClean="0">
                <a:solidFill>
                  <a:srgbClr val="00B050"/>
                </a:solidFill>
                <a:latin typeface="Arial Black" pitchFamily="34" charset="0"/>
              </a:rPr>
              <a:t>For  Extra  &amp; Co-Curricular Curricular Activities</a:t>
            </a:r>
          </a:p>
          <a:p>
            <a:pPr marL="514350" indent="-514350">
              <a:spcBef>
                <a:spcPts val="600"/>
              </a:spcBef>
            </a:pPr>
            <a:endParaRPr lang="en-IN" b="1" dirty="0" smtClean="0">
              <a:solidFill>
                <a:srgbClr val="00B050"/>
              </a:solidFill>
              <a:latin typeface="Arial Black" pitchFamily="34" charset="0"/>
            </a:endParaRPr>
          </a:p>
          <a:p>
            <a:pPr marL="514350" indent="-514350" algn="ctr">
              <a:spcBef>
                <a:spcPts val="600"/>
              </a:spcBef>
            </a:pPr>
            <a:r>
              <a:rPr lang="en-IN" sz="2800" b="1" dirty="0" smtClean="0">
                <a:solidFill>
                  <a:srgbClr val="E22294"/>
                </a:solidFill>
                <a:latin typeface="Algerian" pitchFamily="82" charset="0"/>
              </a:rPr>
              <a:t>There are 50 different clubs for students</a:t>
            </a:r>
          </a:p>
          <a:p>
            <a:pPr marL="514350" indent="-514350" algn="ctr">
              <a:spcBef>
                <a:spcPts val="600"/>
              </a:spcBef>
            </a:pPr>
            <a:endParaRPr lang="en-US" sz="2400" b="1" dirty="0">
              <a:solidFill>
                <a:srgbClr val="E22294"/>
              </a:solidFill>
              <a:latin typeface="Algerian" pitchFamily="82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188640"/>
            <a:ext cx="7632848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3200" b="1" dirty="0" smtClean="0">
                <a:solidFill>
                  <a:srgbClr val="C00000"/>
                </a:solidFill>
              </a:rPr>
              <a:t>Professional Development continued......</a:t>
            </a:r>
          </a:p>
          <a:p>
            <a:endParaRPr lang="en-IN" dirty="0"/>
          </a:p>
        </p:txBody>
      </p:sp>
      <p:sp>
        <p:nvSpPr>
          <p:cNvPr id="7" name="TextBox 6"/>
          <p:cNvSpPr txBox="1"/>
          <p:nvPr/>
        </p:nvSpPr>
        <p:spPr>
          <a:xfrm>
            <a:off x="251520" y="3212976"/>
            <a:ext cx="8568952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i="1" dirty="0" smtClean="0">
                <a:solidFill>
                  <a:srgbClr val="0070C0"/>
                </a:solidFill>
                <a:latin typeface="Algerian" pitchFamily="82" charset="0"/>
              </a:rPr>
              <a:t>01 Credit allotted </a:t>
            </a:r>
          </a:p>
          <a:p>
            <a:pPr algn="ctr"/>
            <a:r>
              <a:rPr lang="en-IN" sz="2400" i="1" dirty="0" smtClean="0">
                <a:solidFill>
                  <a:srgbClr val="0070C0"/>
                </a:solidFill>
                <a:latin typeface="Algerian" pitchFamily="82" charset="0"/>
              </a:rPr>
              <a:t>for </a:t>
            </a:r>
          </a:p>
          <a:p>
            <a:pPr algn="ctr"/>
            <a:r>
              <a:rPr lang="en-IN" sz="2400" b="1" i="1" dirty="0" smtClean="0">
                <a:solidFill>
                  <a:srgbClr val="0070C0"/>
                </a:solidFill>
                <a:latin typeface="Algerian" pitchFamily="82" charset="0"/>
              </a:rPr>
              <a:t>IPROFESSIONAL DEVELOPMENT</a:t>
            </a:r>
            <a:endParaRPr lang="en-IN" sz="2400" i="1" dirty="0" smtClean="0"/>
          </a:p>
          <a:p>
            <a:endParaRPr lang="en-IN" sz="2400" i="1" dirty="0" smtClean="0"/>
          </a:p>
          <a:p>
            <a:r>
              <a:rPr lang="en-IN" sz="2400" i="1" dirty="0" smtClean="0"/>
              <a:t>(One Credit’ at the </a:t>
            </a:r>
            <a:r>
              <a:rPr lang="en-IN" sz="2400" b="1" i="1" dirty="0" smtClean="0"/>
              <a:t>8</a:t>
            </a:r>
            <a:r>
              <a:rPr lang="en-IN" sz="2400" b="1" i="1" baseline="30000" dirty="0" smtClean="0"/>
              <a:t>th</a:t>
            </a:r>
            <a:r>
              <a:rPr lang="en-IN" sz="2400" b="1" i="1" dirty="0" smtClean="0"/>
              <a:t> semester</a:t>
            </a:r>
            <a:r>
              <a:rPr lang="en-IN" sz="2400" i="1" dirty="0" smtClean="0"/>
              <a:t> is allotted for ‘</a:t>
            </a:r>
            <a:r>
              <a:rPr lang="en-IN" sz="2400" b="1" i="1" dirty="0" smtClean="0"/>
              <a:t>Innovative Technical Contribution’ </a:t>
            </a:r>
            <a:r>
              <a:rPr lang="en-IN" sz="2400" i="1" dirty="0" smtClean="0"/>
              <a:t>to motivate, inspire and recognize student participation at National/ International level technical events during the entire tenure of the UG programme)</a:t>
            </a:r>
            <a:endParaRPr lang="en-IN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="" xmlns:a14="http://schemas.microsoft.com/office/drawing/2010/main">
                  <a14:imgLayer r:embed="rId4">
                    <a14:imgEffect>
                      <a14:sharpenSoften amount="-100000"/>
                    </a14:imgEffect>
                    <a14:imgEffect>
                      <a14:brightnessContrast bright="53000" contrast="-66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1711952" y="1601741"/>
            <a:ext cx="5901786" cy="5273936"/>
          </a:xfrm>
          <a:prstGeom prst="rect">
            <a:avLst/>
          </a:prstGeom>
          <a:effectLst>
            <a:glow rad="1905000">
              <a:schemeClr val="accent1">
                <a:alpha val="40000"/>
              </a:schemeClr>
            </a:glow>
          </a:effectLst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1684" y="50801"/>
            <a:ext cx="8645158" cy="49530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800" b="1" dirty="0">
                <a:solidFill>
                  <a:srgbClr val="E222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Guidelines for evaluating “Professional Development</a:t>
            </a:r>
            <a:r>
              <a:rPr lang="en-US" sz="3000" b="1" dirty="0">
                <a:solidFill>
                  <a:srgbClr val="E2229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  <a:endParaRPr lang="en-IN" sz="3000" b="1" dirty="0">
              <a:solidFill>
                <a:srgbClr val="E2229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="" xmlns:p14="http://schemas.microsoft.com/office/powerpoint/2010/main" val="1607850201"/>
              </p:ext>
            </p:extLst>
          </p:nvPr>
        </p:nvGraphicFramePr>
        <p:xfrm>
          <a:off x="247651" y="785793"/>
          <a:ext cx="8428433" cy="5786477"/>
        </p:xfrm>
        <a:graphic>
          <a:graphicData uri="http://schemas.openxmlformats.org/drawingml/2006/table">
            <a:tbl>
              <a:tblPr/>
              <a:tblGrid>
                <a:gridCol w="1095375"/>
                <a:gridCol w="4886325"/>
                <a:gridCol w="2446733"/>
              </a:tblGrid>
              <a:tr h="509913"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PERFORMANCE METRICS</a:t>
                      </a:r>
                      <a:endParaRPr lang="en-IN" sz="16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397281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Categories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Suggestive Activities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6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Marks Assigned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95637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Institute Level*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(C1)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Participation in </a:t>
                      </a:r>
                      <a:r>
                        <a:rPr lang="en-IN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Institute level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technical events such as quizzes, extemporary, debate, student volunteers, seminar, professional society local chapters (IET,IEEE,ISTE,IETE),NCC, etc.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02 Marks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 each participation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(maximum 06)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3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State Level*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(C2)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Participation in </a:t>
                      </a:r>
                      <a:r>
                        <a:rPr lang="en-IN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State level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technical events such as Robotics, Coding challenge, Cultural cum technical fest, technical symposium, volunteers, </a:t>
                      </a:r>
                      <a:r>
                        <a:rPr lang="en-IN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hackathon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, sports etc.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03 marks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 each participation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(Maximum 09)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6532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National level*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(C3)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Participate in </a:t>
                      </a:r>
                      <a:r>
                        <a:rPr lang="en-IN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National level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events such as hands on workshop, national level seminar, national conference, Entrepreneurship, model making, techno culture fest, national youth festival, research conclave, project competition, volunteers, sports festival etc.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05 marks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 each participation</a:t>
                      </a: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(Maximum 15)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87399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MOOC’s**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0066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(C4)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Successfully completed technical </a:t>
                      </a:r>
                      <a:r>
                        <a:rPr lang="en-IN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certification course in any MOOC’s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platform such as (NPTEL/SWAYAM/</a:t>
                      </a:r>
                      <a:r>
                        <a:rPr lang="en-IN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EdX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</a:t>
                      </a:r>
                      <a:r>
                        <a:rPr lang="en-IN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Coursera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/Class Central </a:t>
                      </a:r>
                      <a:r>
                        <a:rPr lang="en-IN" sz="1400" dirty="0" err="1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etc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 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>
                          <a:solidFill>
                            <a:srgbClr val="FFFF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10 marks </a:t>
                      </a: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 each course </a:t>
                      </a:r>
                      <a:endParaRPr lang="en-IN" sz="1400" dirty="0" smtClean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marL="0" algn="ctr" defTabSz="457200" rtl="0" eaLnBrk="1" latinLnBrk="0" hangingPunct="1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kern="1200" dirty="0" smtClean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en-IN" sz="1400" b="1" kern="1200" dirty="0">
                          <a:solidFill>
                            <a:schemeClr val="accent5">
                              <a:lumMod val="75000"/>
                            </a:schemeClr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Maximum 20)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14789">
                <a:tc gridSpan="3"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N" sz="140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       </a:t>
                      </a:r>
                      <a:r>
                        <a:rPr lang="en-IN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Evaluation </a:t>
                      </a:r>
                      <a:endParaRPr lang="en-IN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</a:tr>
              <a:tr h="291331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Formula for evaluation in VIII Semester</a:t>
                      </a:r>
                      <a:endParaRPr lang="en-IN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IN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Marks Scored </a:t>
                      </a:r>
                      <a:r>
                        <a:rPr lang="en-IN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(Out of 50)</a:t>
                      </a:r>
                      <a:endParaRPr lang="en-IN" sz="1400" b="1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03480"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IN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( </a:t>
                      </a:r>
                      <a:r>
                        <a:rPr lang="en-IN" sz="14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C1x2 + C2x3 + C3x5 +C4x10</a:t>
                      </a:r>
                      <a:r>
                        <a:rPr lang="en-IN" sz="1400" b="1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)=</a:t>
                      </a:r>
                      <a:endParaRPr lang="en-IN" sz="1400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IN" dirty="0"/>
                    </a:p>
                  </a:txBody>
                  <a:tcPr marL="31381" marR="31381" marT="20921" marB="20921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="" xmlns:p14="http://schemas.microsoft.com/office/powerpoint/2010/main" val="2313409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23528" y="6356350"/>
            <a:ext cx="7992888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23</a:t>
            </a:fld>
            <a:endParaRPr lang="en-IN"/>
          </a:p>
        </p:txBody>
      </p:sp>
      <p:sp>
        <p:nvSpPr>
          <p:cNvPr id="4" name="TextBox 3"/>
          <p:cNvSpPr txBox="1"/>
          <p:nvPr/>
        </p:nvSpPr>
        <p:spPr>
          <a:xfrm>
            <a:off x="179512" y="0"/>
            <a:ext cx="896448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>
                <a:solidFill>
                  <a:srgbClr val="C00000"/>
                </a:solidFill>
              </a:rPr>
              <a:t>ACCREDITATION &amp; OUTCOME BASED EDUCATION (OBE)</a:t>
            </a:r>
            <a:endParaRPr lang="en-IN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3528" y="548681"/>
            <a:ext cx="8820472" cy="63709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 typeface="Wingdings" pitchFamily="2" charset="2"/>
              <a:buChar char="Ø"/>
            </a:pPr>
            <a:r>
              <a:rPr lang="en-IN" dirty="0" smtClean="0"/>
              <a:t>  The Govt. of India signed the Washington Accord  in June 2014 for coming at par with the  technical institutes all over the world.</a:t>
            </a:r>
          </a:p>
          <a:p>
            <a:pPr>
              <a:buFont typeface="Wingdings" pitchFamily="2" charset="2"/>
              <a:buChar char="Ø"/>
            </a:pPr>
            <a:endParaRPr lang="en-IN" dirty="0" smtClean="0"/>
          </a:p>
          <a:p>
            <a:pPr>
              <a:buFont typeface="Wingdings" pitchFamily="2" charset="2"/>
              <a:buChar char="Ø"/>
            </a:pPr>
            <a:r>
              <a:rPr lang="en-IN" b="1" dirty="0" smtClean="0"/>
              <a:t>Course Outcomes (COs)</a:t>
            </a:r>
            <a:r>
              <a:rPr lang="en-IN" dirty="0" smtClean="0"/>
              <a:t> are listed for each course.  COs are abilities which a student is expected to achieve at the end of the course</a:t>
            </a:r>
          </a:p>
          <a:p>
            <a:pPr>
              <a:buFont typeface="Wingdings" pitchFamily="2" charset="2"/>
              <a:buChar char="Ø"/>
            </a:pPr>
            <a:endParaRPr lang="en-IN" dirty="0" smtClean="0"/>
          </a:p>
          <a:p>
            <a:pPr>
              <a:buFont typeface="Wingdings" pitchFamily="2" charset="2"/>
              <a:buChar char="Ø"/>
            </a:pPr>
            <a:r>
              <a:rPr lang="en-IN" dirty="0" smtClean="0"/>
              <a:t> </a:t>
            </a:r>
            <a:r>
              <a:rPr lang="en-IN" b="1" dirty="0" smtClean="0"/>
              <a:t>Programme Outcomes (POs) </a:t>
            </a:r>
            <a:r>
              <a:rPr lang="en-IN" dirty="0" smtClean="0"/>
              <a:t>are attributes  which the students are expected to obtain at the end of graduation</a:t>
            </a:r>
          </a:p>
          <a:p>
            <a:pPr marL="895350" indent="-628650">
              <a:buFont typeface="+mj-lt"/>
              <a:buAutoNum type="arabicPeriod"/>
            </a:pPr>
            <a:r>
              <a:rPr lang="en-US" sz="1600" b="1" dirty="0" smtClean="0">
                <a:solidFill>
                  <a:srgbClr val="FF0000"/>
                </a:solidFill>
              </a:rPr>
              <a:t>Engineering knowledge</a:t>
            </a:r>
          </a:p>
          <a:p>
            <a:pPr marL="895350" indent="-628650">
              <a:buFont typeface="+mj-lt"/>
              <a:buAutoNum type="arabicPeriod"/>
            </a:pPr>
            <a:r>
              <a:rPr lang="en-US" sz="1600" b="1" dirty="0" smtClean="0">
                <a:solidFill>
                  <a:srgbClr val="FF0000"/>
                </a:solidFill>
              </a:rPr>
              <a:t>Problem analysis</a:t>
            </a:r>
          </a:p>
          <a:p>
            <a:pPr marL="895350" indent="-628650">
              <a:buFont typeface="+mj-lt"/>
              <a:buAutoNum type="arabicPeriod"/>
            </a:pPr>
            <a:r>
              <a:rPr lang="en-US" sz="1600" b="1" dirty="0" smtClean="0">
                <a:solidFill>
                  <a:srgbClr val="FF0000"/>
                </a:solidFill>
              </a:rPr>
              <a:t>Design &amp; Development of Solutions</a:t>
            </a:r>
          </a:p>
          <a:p>
            <a:pPr marL="895350" indent="-628650">
              <a:buFont typeface="+mj-lt"/>
              <a:buAutoNum type="arabicPeriod"/>
            </a:pPr>
            <a:r>
              <a:rPr lang="en-US" sz="1600" b="1" dirty="0" smtClean="0">
                <a:solidFill>
                  <a:srgbClr val="FF0000"/>
                </a:solidFill>
              </a:rPr>
              <a:t>Investigation of Complex Problem</a:t>
            </a:r>
          </a:p>
          <a:p>
            <a:pPr marL="895350" indent="-628650">
              <a:buFont typeface="+mj-lt"/>
              <a:buAutoNum type="arabicPeriod"/>
            </a:pPr>
            <a:r>
              <a:rPr lang="en-US" sz="1600" b="1" dirty="0" smtClean="0">
                <a:solidFill>
                  <a:srgbClr val="FF0000"/>
                </a:solidFill>
              </a:rPr>
              <a:t>Modern tool usage</a:t>
            </a:r>
          </a:p>
          <a:p>
            <a:pPr marL="895350" indent="-628650">
              <a:buFont typeface="+mj-lt"/>
              <a:buAutoNum type="arabicPeriod"/>
            </a:pPr>
            <a:r>
              <a:rPr lang="en-US" sz="1600" b="1" dirty="0" smtClean="0"/>
              <a:t>Engineer and society</a:t>
            </a:r>
          </a:p>
          <a:p>
            <a:pPr marL="895350" indent="-628650">
              <a:buFont typeface="+mj-lt"/>
              <a:buAutoNum type="arabicPeriod"/>
            </a:pPr>
            <a:r>
              <a:rPr lang="en-US" sz="1600" b="1" dirty="0" smtClean="0"/>
              <a:t>Environment&amp; sustainability</a:t>
            </a:r>
          </a:p>
          <a:p>
            <a:pPr marL="895350" indent="-628650">
              <a:buFont typeface="+mj-lt"/>
              <a:buAutoNum type="arabicPeriod"/>
            </a:pPr>
            <a:r>
              <a:rPr lang="en-US" sz="1600" b="1" dirty="0" smtClean="0"/>
              <a:t>Ethics</a:t>
            </a:r>
          </a:p>
          <a:p>
            <a:pPr marL="895350" indent="-628650">
              <a:buFont typeface="+mj-lt"/>
              <a:buAutoNum type="arabicPeriod"/>
            </a:pPr>
            <a:r>
              <a:rPr lang="en-US" sz="1600" b="1" dirty="0" smtClean="0">
                <a:solidFill>
                  <a:srgbClr val="0D04BC"/>
                </a:solidFill>
              </a:rPr>
              <a:t>Individual &amp; team work</a:t>
            </a:r>
          </a:p>
          <a:p>
            <a:pPr marL="895350" indent="-628650">
              <a:buFont typeface="+mj-lt"/>
              <a:buAutoNum type="arabicPeriod"/>
            </a:pPr>
            <a:r>
              <a:rPr lang="en-US" sz="1600" b="1" dirty="0" smtClean="0">
                <a:solidFill>
                  <a:srgbClr val="0D04BC"/>
                </a:solidFill>
              </a:rPr>
              <a:t>Communication</a:t>
            </a:r>
          </a:p>
          <a:p>
            <a:pPr marL="895350" indent="-628650">
              <a:buFont typeface="+mj-lt"/>
              <a:buAutoNum type="arabicPeriod"/>
            </a:pPr>
            <a:r>
              <a:rPr lang="en-US" sz="1600" b="1" dirty="0" smtClean="0">
                <a:solidFill>
                  <a:srgbClr val="336600"/>
                </a:solidFill>
              </a:rPr>
              <a:t>Lifelong learning </a:t>
            </a:r>
          </a:p>
          <a:p>
            <a:pPr marL="895350" indent="-628650">
              <a:buFont typeface="+mj-lt"/>
              <a:buAutoNum type="arabicPeriod"/>
            </a:pPr>
            <a:r>
              <a:rPr lang="en-US" sz="1600" b="1" dirty="0" smtClean="0"/>
              <a:t> </a:t>
            </a:r>
            <a:r>
              <a:rPr lang="en-US" sz="1600" b="1" dirty="0" smtClean="0">
                <a:solidFill>
                  <a:srgbClr val="336600"/>
                </a:solidFill>
              </a:rPr>
              <a:t>Project management &amp; finance</a:t>
            </a:r>
          </a:p>
          <a:p>
            <a:pPr>
              <a:buFont typeface="Wingdings" pitchFamily="2" charset="2"/>
              <a:buChar char="Ø"/>
            </a:pPr>
            <a:r>
              <a:rPr lang="en-IN" b="1" dirty="0" smtClean="0"/>
              <a:t> Programme Educational Objectives (PEOs) </a:t>
            </a:r>
            <a:r>
              <a:rPr lang="en-IN" dirty="0" smtClean="0"/>
              <a:t>are  qualities which are  expected to be achieved by the students about 3-5 years after graduation</a:t>
            </a:r>
          </a:p>
          <a:p>
            <a:endParaRPr lang="en-IN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196975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eaLnBrk="1" hangingPunct="1"/>
            <a:r>
              <a:rPr lang="en-US" dirty="0" smtClean="0"/>
              <a:t> Mapping between </a:t>
            </a:r>
            <a:r>
              <a:rPr lang="en-US" dirty="0" err="1" smtClean="0"/>
              <a:t>PEOs,POs</a:t>
            </a:r>
            <a:r>
              <a:rPr lang="en-US" dirty="0" smtClean="0"/>
              <a:t> and COs</a:t>
            </a:r>
            <a:endParaRPr lang="en-US" sz="3600" dirty="0" smtClean="0"/>
          </a:p>
        </p:txBody>
      </p:sp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539750" y="1304925"/>
            <a:ext cx="8064500" cy="4248150"/>
            <a:chOff x="944564" y="1401763"/>
            <a:chExt cx="8064499" cy="4248149"/>
          </a:xfrm>
        </p:grpSpPr>
        <p:sp>
          <p:nvSpPr>
            <p:cNvPr id="8" name="Isosceles Triangle 7"/>
            <p:cNvSpPr/>
            <p:nvPr/>
          </p:nvSpPr>
          <p:spPr bwMode="auto">
            <a:xfrm rot="5400000" flipH="1">
              <a:off x="3294065" y="69850"/>
              <a:ext cx="3816349" cy="7343774"/>
            </a:xfrm>
            <a:prstGeom prst="triangl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/>
            </a:p>
          </p:txBody>
        </p:sp>
        <p:sp>
          <p:nvSpPr>
            <p:cNvPr id="9" name="Oval 8"/>
            <p:cNvSpPr/>
            <p:nvPr/>
          </p:nvSpPr>
          <p:spPr bwMode="auto">
            <a:xfrm flipH="1">
              <a:off x="944564" y="1833563"/>
              <a:ext cx="1077913" cy="3813174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/>
            </a:p>
          </p:txBody>
        </p:sp>
        <p:sp>
          <p:nvSpPr>
            <p:cNvPr id="10" name="Oval 9"/>
            <p:cNvSpPr>
              <a:spLocks/>
            </p:cNvSpPr>
            <p:nvPr/>
          </p:nvSpPr>
          <p:spPr bwMode="auto">
            <a:xfrm flipH="1">
              <a:off x="4303714" y="2709863"/>
              <a:ext cx="1077913" cy="2049463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/>
            </a:p>
          </p:txBody>
        </p:sp>
        <p:sp>
          <p:nvSpPr>
            <p:cNvPr id="11" name="Oval 10"/>
            <p:cNvSpPr>
              <a:spLocks/>
            </p:cNvSpPr>
            <p:nvPr/>
          </p:nvSpPr>
          <p:spPr bwMode="auto">
            <a:xfrm flipH="1">
              <a:off x="7246938" y="3373438"/>
              <a:ext cx="336550" cy="752475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/>
            </a:p>
          </p:txBody>
        </p:sp>
        <p:sp>
          <p:nvSpPr>
            <p:cNvPr id="12" name="Oval 11"/>
            <p:cNvSpPr>
              <a:spLocks/>
            </p:cNvSpPr>
            <p:nvPr/>
          </p:nvSpPr>
          <p:spPr bwMode="auto">
            <a:xfrm flipH="1">
              <a:off x="8736013" y="3633787"/>
              <a:ext cx="134938" cy="177800"/>
            </a:xfrm>
            <a:prstGeom prst="ellipse">
              <a:avLst/>
            </a:prstGeom>
            <a:gradFill flip="none" rotWithShape="1">
              <a:gsLst>
                <a:gs pos="0">
                  <a:schemeClr val="tx1"/>
                </a:gs>
                <a:gs pos="50000">
                  <a:schemeClr val="accent1">
                    <a:shade val="67500"/>
                    <a:satMod val="115000"/>
                  </a:schemeClr>
                </a:gs>
                <a:gs pos="100000">
                  <a:schemeClr val="accent1">
                    <a:shade val="100000"/>
                    <a:satMod val="115000"/>
                  </a:schemeClr>
                </a:gs>
              </a:gsLst>
              <a:path path="shape">
                <a:fillToRect l="50000" t="50000" r="50000" b="50000"/>
              </a:path>
              <a:tileRect/>
            </a:gra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/>
            </a:p>
          </p:txBody>
        </p:sp>
        <p:sp>
          <p:nvSpPr>
            <p:cNvPr id="13" name="Rectangle 12"/>
            <p:cNvSpPr/>
            <p:nvPr/>
          </p:nvSpPr>
          <p:spPr bwMode="auto">
            <a:xfrm flipH="1">
              <a:off x="1286382" y="2265794"/>
              <a:ext cx="378292" cy="7693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4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*</a:t>
              </a:r>
            </a:p>
          </p:txBody>
        </p:sp>
        <p:sp>
          <p:nvSpPr>
            <p:cNvPr id="14" name="Rectangle 13"/>
            <p:cNvSpPr/>
            <p:nvPr/>
          </p:nvSpPr>
          <p:spPr bwMode="auto">
            <a:xfrm flipH="1">
              <a:off x="1555901" y="2769811"/>
              <a:ext cx="378292" cy="7693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4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*</a:t>
              </a:r>
            </a:p>
          </p:txBody>
        </p:sp>
        <p:sp>
          <p:nvSpPr>
            <p:cNvPr id="15" name="Rectangle 14"/>
            <p:cNvSpPr/>
            <p:nvPr/>
          </p:nvSpPr>
          <p:spPr bwMode="auto">
            <a:xfrm flipH="1">
              <a:off x="990877" y="2697809"/>
              <a:ext cx="378292" cy="7693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4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*</a:t>
              </a:r>
            </a:p>
          </p:txBody>
        </p:sp>
        <p:sp>
          <p:nvSpPr>
            <p:cNvPr id="16" name="Rectangle 15"/>
            <p:cNvSpPr/>
            <p:nvPr/>
          </p:nvSpPr>
          <p:spPr bwMode="auto">
            <a:xfrm flipH="1">
              <a:off x="1260396" y="3201827"/>
              <a:ext cx="378292" cy="7693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4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*</a:t>
              </a:r>
            </a:p>
          </p:txBody>
        </p:sp>
        <p:sp>
          <p:nvSpPr>
            <p:cNvPr id="17" name="Rectangle 16"/>
            <p:cNvSpPr/>
            <p:nvPr/>
          </p:nvSpPr>
          <p:spPr bwMode="auto">
            <a:xfrm flipH="1">
              <a:off x="1286382" y="3872495"/>
              <a:ext cx="378292" cy="7693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4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*</a:t>
              </a:r>
            </a:p>
          </p:txBody>
        </p:sp>
        <p:sp>
          <p:nvSpPr>
            <p:cNvPr id="18" name="Rectangle 17"/>
            <p:cNvSpPr/>
            <p:nvPr/>
          </p:nvSpPr>
          <p:spPr bwMode="auto">
            <a:xfrm flipH="1">
              <a:off x="1555901" y="4376513"/>
              <a:ext cx="378292" cy="7693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4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*</a:t>
              </a:r>
            </a:p>
          </p:txBody>
        </p:sp>
        <p:sp>
          <p:nvSpPr>
            <p:cNvPr id="19" name="Rectangle 18"/>
            <p:cNvSpPr/>
            <p:nvPr/>
          </p:nvSpPr>
          <p:spPr bwMode="auto">
            <a:xfrm flipH="1">
              <a:off x="990877" y="4304510"/>
              <a:ext cx="378292" cy="7693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4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*</a:t>
              </a:r>
            </a:p>
          </p:txBody>
        </p:sp>
        <p:sp>
          <p:nvSpPr>
            <p:cNvPr id="20" name="Rectangle 19"/>
            <p:cNvSpPr/>
            <p:nvPr/>
          </p:nvSpPr>
          <p:spPr bwMode="auto">
            <a:xfrm flipH="1">
              <a:off x="1260396" y="4808528"/>
              <a:ext cx="378292" cy="7693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4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*</a:t>
              </a:r>
            </a:p>
          </p:txBody>
        </p:sp>
        <p:sp>
          <p:nvSpPr>
            <p:cNvPr id="21" name="Rectangle 20"/>
            <p:cNvSpPr/>
            <p:nvPr/>
          </p:nvSpPr>
          <p:spPr bwMode="auto">
            <a:xfrm flipH="1">
              <a:off x="1555901" y="3561839"/>
              <a:ext cx="378292" cy="7693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4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*</a:t>
              </a:r>
            </a:p>
          </p:txBody>
        </p:sp>
        <p:sp>
          <p:nvSpPr>
            <p:cNvPr id="22" name="Rectangle 21"/>
            <p:cNvSpPr/>
            <p:nvPr/>
          </p:nvSpPr>
          <p:spPr bwMode="auto">
            <a:xfrm flipH="1">
              <a:off x="990877" y="3489837"/>
              <a:ext cx="378292" cy="769383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4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*</a:t>
              </a:r>
            </a:p>
          </p:txBody>
        </p:sp>
        <p:sp>
          <p:nvSpPr>
            <p:cNvPr id="23" name="Rectangle 22"/>
            <p:cNvSpPr/>
            <p:nvPr/>
          </p:nvSpPr>
          <p:spPr bwMode="auto">
            <a:xfrm flipH="1">
              <a:off x="4659868" y="2697809"/>
              <a:ext cx="369293" cy="5231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+</a:t>
              </a:r>
            </a:p>
          </p:txBody>
        </p:sp>
        <p:sp>
          <p:nvSpPr>
            <p:cNvPr id="24" name="Rectangle 23"/>
            <p:cNvSpPr/>
            <p:nvPr/>
          </p:nvSpPr>
          <p:spPr bwMode="auto">
            <a:xfrm flipH="1">
              <a:off x="4929386" y="3201827"/>
              <a:ext cx="369293" cy="5231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+</a:t>
              </a:r>
            </a:p>
          </p:txBody>
        </p:sp>
        <p:sp>
          <p:nvSpPr>
            <p:cNvPr id="25" name="Rectangle 24"/>
            <p:cNvSpPr/>
            <p:nvPr/>
          </p:nvSpPr>
          <p:spPr bwMode="auto">
            <a:xfrm flipH="1">
              <a:off x="4364363" y="3129824"/>
              <a:ext cx="369293" cy="5231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+</a:t>
              </a:r>
            </a:p>
          </p:txBody>
        </p:sp>
        <p:sp>
          <p:nvSpPr>
            <p:cNvPr id="26" name="Rectangle 25"/>
            <p:cNvSpPr/>
            <p:nvPr/>
          </p:nvSpPr>
          <p:spPr bwMode="auto">
            <a:xfrm flipH="1">
              <a:off x="4633882" y="3633842"/>
              <a:ext cx="369293" cy="5231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+</a:t>
              </a:r>
            </a:p>
          </p:txBody>
        </p:sp>
        <p:sp>
          <p:nvSpPr>
            <p:cNvPr id="27" name="Rectangle 26"/>
            <p:cNvSpPr/>
            <p:nvPr/>
          </p:nvSpPr>
          <p:spPr bwMode="auto">
            <a:xfrm flipH="1">
              <a:off x="4659868" y="4304510"/>
              <a:ext cx="369293" cy="5231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+</a:t>
              </a:r>
            </a:p>
          </p:txBody>
        </p:sp>
        <p:sp>
          <p:nvSpPr>
            <p:cNvPr id="28" name="Rectangle 27"/>
            <p:cNvSpPr/>
            <p:nvPr/>
          </p:nvSpPr>
          <p:spPr bwMode="auto">
            <a:xfrm flipH="1">
              <a:off x="4929386" y="3993855"/>
              <a:ext cx="369293" cy="5231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+</a:t>
              </a:r>
            </a:p>
          </p:txBody>
        </p:sp>
        <p:sp>
          <p:nvSpPr>
            <p:cNvPr id="29" name="Rectangle 28"/>
            <p:cNvSpPr/>
            <p:nvPr/>
          </p:nvSpPr>
          <p:spPr bwMode="auto">
            <a:xfrm flipH="1">
              <a:off x="4364363" y="3921852"/>
              <a:ext cx="369293" cy="523180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2800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+</a:t>
              </a:r>
            </a:p>
          </p:txBody>
        </p:sp>
        <p:sp>
          <p:nvSpPr>
            <p:cNvPr id="30" name="Rectangle 29"/>
            <p:cNvSpPr/>
            <p:nvPr/>
          </p:nvSpPr>
          <p:spPr bwMode="auto">
            <a:xfrm flipH="1">
              <a:off x="7265791" y="2985819"/>
              <a:ext cx="306295" cy="7078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000" b="1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.</a:t>
              </a:r>
            </a:p>
          </p:txBody>
        </p:sp>
        <p:sp>
          <p:nvSpPr>
            <p:cNvPr id="31" name="Rectangle 30"/>
            <p:cNvSpPr/>
            <p:nvPr/>
          </p:nvSpPr>
          <p:spPr bwMode="auto">
            <a:xfrm flipH="1">
              <a:off x="7266858" y="3473136"/>
              <a:ext cx="306295" cy="7078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000" b="1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.</a:t>
              </a:r>
            </a:p>
          </p:txBody>
        </p:sp>
        <p:sp>
          <p:nvSpPr>
            <p:cNvPr id="32" name="Rectangle 31"/>
            <p:cNvSpPr/>
            <p:nvPr/>
          </p:nvSpPr>
          <p:spPr bwMode="auto">
            <a:xfrm flipH="1">
              <a:off x="7361136" y="3235691"/>
              <a:ext cx="306295" cy="7078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000" b="1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.</a:t>
              </a:r>
            </a:p>
          </p:txBody>
        </p:sp>
        <p:sp>
          <p:nvSpPr>
            <p:cNvPr id="33" name="Rectangle 32"/>
            <p:cNvSpPr/>
            <p:nvPr/>
          </p:nvSpPr>
          <p:spPr bwMode="auto">
            <a:xfrm flipH="1">
              <a:off x="7169286" y="3228677"/>
              <a:ext cx="306295" cy="707832"/>
            </a:xfrm>
            <a:prstGeom prst="rect">
              <a:avLst/>
            </a:prstGeom>
            <a:noFill/>
          </p:spPr>
          <p:txBody>
            <a:bodyPr wrap="none"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 algn="ctr">
                <a:defRPr/>
              </a:pPr>
              <a:r>
                <a:rPr lang="en-US" sz="4000" b="1" dirty="0">
                  <a:ln w="18415" cmpd="sng">
                    <a:solidFill>
                      <a:srgbClr val="FFFFFF"/>
                    </a:solidFill>
                    <a:prstDash val="solid"/>
                  </a:ln>
                  <a:effectLst>
                    <a:outerShdw blurRad="63500" dir="3600000" algn="tl" rotWithShape="0">
                      <a:srgbClr val="000000">
                        <a:alpha val="70000"/>
                      </a:srgbClr>
                    </a:outerShdw>
                  </a:effectLst>
                  <a:latin typeface="Arial" pitchFamily="34" charset="0"/>
                  <a:cs typeface="+mn-cs"/>
                </a:rPr>
                <a:t>.</a:t>
              </a:r>
            </a:p>
          </p:txBody>
        </p:sp>
        <p:sp>
          <p:nvSpPr>
            <p:cNvPr id="54303" name="TextBox 31"/>
            <p:cNvSpPr txBox="1">
              <a:spLocks noChangeArrowheads="1"/>
            </p:cNvSpPr>
            <p:nvPr/>
          </p:nvSpPr>
          <p:spPr bwMode="auto">
            <a:xfrm flipH="1">
              <a:off x="7072330" y="4286256"/>
              <a:ext cx="809619" cy="36671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cs typeface="Arial" charset="0"/>
                </a:rPr>
                <a:t>PEOs</a:t>
              </a:r>
            </a:p>
          </p:txBody>
        </p:sp>
        <p:sp>
          <p:nvSpPr>
            <p:cNvPr id="54304" name="TextBox 32"/>
            <p:cNvSpPr txBox="1">
              <a:spLocks noChangeArrowheads="1"/>
            </p:cNvSpPr>
            <p:nvPr/>
          </p:nvSpPr>
          <p:spPr bwMode="auto">
            <a:xfrm flipH="1">
              <a:off x="4359863" y="2256502"/>
              <a:ext cx="808557" cy="369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cs typeface="Arial" charset="0"/>
                </a:rPr>
                <a:t>POs</a:t>
              </a:r>
            </a:p>
          </p:txBody>
        </p:sp>
        <p:sp>
          <p:nvSpPr>
            <p:cNvPr id="54305" name="TextBox 33"/>
            <p:cNvSpPr txBox="1">
              <a:spLocks noChangeArrowheads="1"/>
            </p:cNvSpPr>
            <p:nvPr/>
          </p:nvSpPr>
          <p:spPr bwMode="auto">
            <a:xfrm flipH="1">
              <a:off x="1058257" y="1401763"/>
              <a:ext cx="808557" cy="369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cs typeface="Arial" charset="0"/>
                </a:rPr>
                <a:t>COs</a:t>
              </a:r>
            </a:p>
          </p:txBody>
        </p:sp>
        <p:sp>
          <p:nvSpPr>
            <p:cNvPr id="54306" name="TextBox 34"/>
            <p:cNvSpPr txBox="1">
              <a:spLocks noChangeArrowheads="1"/>
            </p:cNvSpPr>
            <p:nvPr/>
          </p:nvSpPr>
          <p:spPr bwMode="auto">
            <a:xfrm flipH="1">
              <a:off x="7930988" y="3192535"/>
              <a:ext cx="1078075" cy="36930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cs typeface="Arial" charset="0"/>
                </a:rPr>
                <a:t>Mission</a:t>
              </a:r>
            </a:p>
          </p:txBody>
        </p:sp>
        <p:cxnSp>
          <p:nvCxnSpPr>
            <p:cNvPr id="38" name="Straight Connector 37"/>
            <p:cNvCxnSpPr/>
            <p:nvPr/>
          </p:nvCxnSpPr>
          <p:spPr bwMode="auto">
            <a:xfrm>
              <a:off x="1289052" y="2554288"/>
              <a:ext cx="3302000" cy="431800"/>
            </a:xfrm>
            <a:prstGeom prst="line">
              <a:avLst/>
            </a:prstGeom>
            <a:ln w="25400">
              <a:solidFill>
                <a:srgbClr val="F9970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9" name="Straight Connector 38"/>
            <p:cNvCxnSpPr/>
            <p:nvPr/>
          </p:nvCxnSpPr>
          <p:spPr bwMode="auto">
            <a:xfrm flipV="1">
              <a:off x="1558927" y="3490913"/>
              <a:ext cx="3300412" cy="358775"/>
            </a:xfrm>
            <a:prstGeom prst="line">
              <a:avLst/>
            </a:prstGeom>
            <a:ln w="25400">
              <a:solidFill>
                <a:srgbClr val="F9970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/>
            <p:cNvCxnSpPr/>
            <p:nvPr/>
          </p:nvCxnSpPr>
          <p:spPr bwMode="auto">
            <a:xfrm flipV="1">
              <a:off x="1019177" y="4208462"/>
              <a:ext cx="3370262" cy="360363"/>
            </a:xfrm>
            <a:prstGeom prst="line">
              <a:avLst/>
            </a:prstGeom>
            <a:ln w="25400">
              <a:solidFill>
                <a:srgbClr val="F9970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1" name="Straight Connector 40"/>
            <p:cNvCxnSpPr/>
            <p:nvPr/>
          </p:nvCxnSpPr>
          <p:spPr bwMode="auto">
            <a:xfrm flipV="1">
              <a:off x="1222377" y="3417888"/>
              <a:ext cx="3098800" cy="73025"/>
            </a:xfrm>
            <a:prstGeom prst="line">
              <a:avLst/>
            </a:prstGeom>
            <a:ln w="25400">
              <a:solidFill>
                <a:srgbClr val="F9970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/>
            <p:cNvCxnSpPr/>
            <p:nvPr/>
          </p:nvCxnSpPr>
          <p:spPr bwMode="auto">
            <a:xfrm flipV="1">
              <a:off x="1289052" y="3921125"/>
              <a:ext cx="3368675" cy="215900"/>
            </a:xfrm>
            <a:prstGeom prst="line">
              <a:avLst/>
            </a:prstGeom>
            <a:ln w="25400">
              <a:solidFill>
                <a:srgbClr val="F9970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3" name="Straight Connector 42"/>
            <p:cNvCxnSpPr/>
            <p:nvPr/>
          </p:nvCxnSpPr>
          <p:spPr bwMode="auto">
            <a:xfrm flipV="1">
              <a:off x="1222377" y="4568825"/>
              <a:ext cx="3435350" cy="504825"/>
            </a:xfrm>
            <a:prstGeom prst="line">
              <a:avLst/>
            </a:prstGeom>
            <a:ln w="25400">
              <a:solidFill>
                <a:srgbClr val="F9970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/>
            <p:cNvCxnSpPr/>
            <p:nvPr/>
          </p:nvCxnSpPr>
          <p:spPr bwMode="auto">
            <a:xfrm flipV="1">
              <a:off x="1558927" y="4281487"/>
              <a:ext cx="3368675" cy="360363"/>
            </a:xfrm>
            <a:prstGeom prst="line">
              <a:avLst/>
            </a:prstGeom>
            <a:ln w="25400">
              <a:solidFill>
                <a:srgbClr val="F9970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5" name="Straight Connector 44"/>
            <p:cNvCxnSpPr/>
            <p:nvPr/>
          </p:nvCxnSpPr>
          <p:spPr bwMode="auto">
            <a:xfrm>
              <a:off x="952502" y="2986088"/>
              <a:ext cx="3705225" cy="1582738"/>
            </a:xfrm>
            <a:prstGeom prst="line">
              <a:avLst/>
            </a:prstGeom>
            <a:ln w="25400">
              <a:solidFill>
                <a:srgbClr val="F9970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Connector 45"/>
            <p:cNvCxnSpPr/>
            <p:nvPr/>
          </p:nvCxnSpPr>
          <p:spPr bwMode="auto">
            <a:xfrm>
              <a:off x="1490664" y="2986088"/>
              <a:ext cx="3368675" cy="431800"/>
            </a:xfrm>
            <a:prstGeom prst="line">
              <a:avLst/>
            </a:prstGeom>
            <a:ln w="25400">
              <a:solidFill>
                <a:srgbClr val="F9970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/>
            <p:cNvCxnSpPr/>
            <p:nvPr/>
          </p:nvCxnSpPr>
          <p:spPr bwMode="auto">
            <a:xfrm>
              <a:off x="1019177" y="3776662"/>
              <a:ext cx="3908425" cy="504825"/>
            </a:xfrm>
            <a:prstGeom prst="line">
              <a:avLst/>
            </a:prstGeom>
            <a:ln w="25400">
              <a:solidFill>
                <a:srgbClr val="F99707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8" name="Straight Connector 47"/>
            <p:cNvCxnSpPr>
              <a:endCxn id="31" idx="0"/>
            </p:cNvCxnSpPr>
            <p:nvPr/>
          </p:nvCxnSpPr>
          <p:spPr bwMode="auto">
            <a:xfrm flipV="1">
              <a:off x="4859339" y="3475038"/>
              <a:ext cx="2298700" cy="15875"/>
            </a:xfrm>
            <a:prstGeom prst="line">
              <a:avLst/>
            </a:prstGeom>
            <a:ln w="254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9" name="Straight Connector 48"/>
            <p:cNvCxnSpPr/>
            <p:nvPr/>
          </p:nvCxnSpPr>
          <p:spPr bwMode="auto">
            <a:xfrm>
              <a:off x="4591052" y="2986088"/>
              <a:ext cx="2492375" cy="719138"/>
            </a:xfrm>
            <a:prstGeom prst="line">
              <a:avLst/>
            </a:prstGeom>
            <a:ln w="254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0" name="Straight Connector 49"/>
            <p:cNvCxnSpPr/>
            <p:nvPr/>
          </p:nvCxnSpPr>
          <p:spPr bwMode="auto">
            <a:xfrm flipV="1">
              <a:off x="4591052" y="3705225"/>
              <a:ext cx="2425700" cy="215900"/>
            </a:xfrm>
            <a:prstGeom prst="line">
              <a:avLst/>
            </a:prstGeom>
            <a:ln w="254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1" name="Straight Connector 50"/>
            <p:cNvCxnSpPr/>
            <p:nvPr/>
          </p:nvCxnSpPr>
          <p:spPr bwMode="auto">
            <a:xfrm flipV="1">
              <a:off x="4591052" y="3992562"/>
              <a:ext cx="2560637" cy="576263"/>
            </a:xfrm>
            <a:prstGeom prst="line">
              <a:avLst/>
            </a:prstGeom>
            <a:ln w="254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2" name="Straight Connector 51"/>
            <p:cNvCxnSpPr/>
            <p:nvPr/>
          </p:nvCxnSpPr>
          <p:spPr bwMode="auto">
            <a:xfrm flipV="1">
              <a:off x="4252914" y="3705225"/>
              <a:ext cx="2965450" cy="503237"/>
            </a:xfrm>
            <a:prstGeom prst="line">
              <a:avLst/>
            </a:prstGeom>
            <a:ln w="254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/>
            <p:cNvCxnSpPr/>
            <p:nvPr/>
          </p:nvCxnSpPr>
          <p:spPr bwMode="auto">
            <a:xfrm>
              <a:off x="4321177" y="3417888"/>
              <a:ext cx="2762250" cy="574675"/>
            </a:xfrm>
            <a:prstGeom prst="line">
              <a:avLst/>
            </a:prstGeom>
            <a:ln w="254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4" name="Straight Connector 53"/>
            <p:cNvCxnSpPr/>
            <p:nvPr/>
          </p:nvCxnSpPr>
          <p:spPr bwMode="auto">
            <a:xfrm flipV="1">
              <a:off x="4859339" y="3490913"/>
              <a:ext cx="2292350" cy="790575"/>
            </a:xfrm>
            <a:prstGeom prst="line">
              <a:avLst/>
            </a:prstGeom>
            <a:ln w="25400">
              <a:solidFill>
                <a:srgbClr val="92D05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5" name="Straight Connector 54"/>
            <p:cNvCxnSpPr>
              <a:stCxn id="27" idx="2"/>
              <a:endCxn id="57" idx="4"/>
            </p:cNvCxnSpPr>
            <p:nvPr/>
          </p:nvCxnSpPr>
          <p:spPr>
            <a:xfrm flipV="1">
              <a:off x="4852989" y="2190751"/>
              <a:ext cx="2616200" cy="2643186"/>
            </a:xfrm>
            <a:prstGeom prst="line">
              <a:avLst/>
            </a:prstGeom>
            <a:ln w="19050">
              <a:solidFill>
                <a:schemeClr val="accent1">
                  <a:lumMod val="90000"/>
                </a:schemeClr>
              </a:solidFill>
            </a:ln>
          </p:spPr>
          <p:style>
            <a:lnRef idx="1">
              <a:schemeClr val="accent4"/>
            </a:lnRef>
            <a:fillRef idx="0">
              <a:schemeClr val="accent4"/>
            </a:fillRef>
            <a:effectRef idx="0">
              <a:schemeClr val="accent4"/>
            </a:effectRef>
            <a:fontRef idx="minor">
              <a:schemeClr val="tx1"/>
            </a:fontRef>
          </p:style>
        </p:cxnSp>
        <p:cxnSp>
          <p:nvCxnSpPr>
            <p:cNvPr id="56" name="Straight Connector 55"/>
            <p:cNvCxnSpPr/>
            <p:nvPr/>
          </p:nvCxnSpPr>
          <p:spPr>
            <a:xfrm flipV="1">
              <a:off x="4572002" y="1844676"/>
              <a:ext cx="2189162" cy="939800"/>
            </a:xfrm>
            <a:prstGeom prst="line">
              <a:avLst/>
            </a:prstGeom>
            <a:ln w="1905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7" name="Oval 56"/>
            <p:cNvSpPr>
              <a:spLocks/>
            </p:cNvSpPr>
            <p:nvPr/>
          </p:nvSpPr>
          <p:spPr bwMode="auto">
            <a:xfrm rot="17639493" flipH="1">
              <a:off x="6777039" y="1509713"/>
              <a:ext cx="481012" cy="960437"/>
            </a:xfrm>
            <a:prstGeom prst="ellipse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>
                <a:defRPr/>
              </a:pPr>
              <a:endParaRPr lang="en-US" dirty="0">
                <a:solidFill>
                  <a:srgbClr val="FF0000"/>
                </a:solidFill>
              </a:endParaRPr>
            </a:p>
          </p:txBody>
        </p:sp>
        <p:sp>
          <p:nvSpPr>
            <p:cNvPr id="58" name="Rectangle 57"/>
            <p:cNvSpPr/>
            <p:nvPr/>
          </p:nvSpPr>
          <p:spPr>
            <a:xfrm>
              <a:off x="6811963" y="1679576"/>
              <a:ext cx="209550" cy="306387"/>
            </a:xfrm>
            <a:prstGeom prst="rect">
              <a:avLst/>
            </a:prstGeom>
          </p:spPr>
          <p:txBody>
            <a:bodyPr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en-US" sz="1400" kern="0" dirty="0">
                  <a:solidFill>
                    <a:srgbClr val="000000"/>
                  </a:solidFill>
                  <a:latin typeface="Arial"/>
                  <a:ea typeface="+mj-ea"/>
                  <a:cs typeface="+mj-cs"/>
                </a:rPr>
                <a:t>♦</a:t>
              </a:r>
              <a:endParaRPr lang="en-IN" sz="900" dirty="0">
                <a:latin typeface="Arial" pitchFamily="34" charset="0"/>
                <a:cs typeface="+mn-cs"/>
              </a:endParaRPr>
            </a:p>
          </p:txBody>
        </p:sp>
        <p:sp>
          <p:nvSpPr>
            <p:cNvPr id="59" name="Rectangle 58"/>
            <p:cNvSpPr/>
            <p:nvPr/>
          </p:nvSpPr>
          <p:spPr>
            <a:xfrm>
              <a:off x="6807201" y="1835151"/>
              <a:ext cx="209550" cy="307975"/>
            </a:xfrm>
            <a:prstGeom prst="rect">
              <a:avLst/>
            </a:prstGeom>
          </p:spPr>
          <p:txBody>
            <a:bodyPr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en-US" sz="1400" kern="0" dirty="0">
                  <a:solidFill>
                    <a:srgbClr val="000000"/>
                  </a:solidFill>
                  <a:latin typeface="Arial"/>
                  <a:ea typeface="+mj-ea"/>
                  <a:cs typeface="+mj-cs"/>
                </a:rPr>
                <a:t>♦</a:t>
              </a:r>
              <a:endParaRPr lang="en-IN" sz="900" dirty="0">
                <a:latin typeface="Arial" pitchFamily="34" charset="0"/>
                <a:cs typeface="+mn-cs"/>
              </a:endParaRPr>
            </a:p>
          </p:txBody>
        </p:sp>
        <p:sp>
          <p:nvSpPr>
            <p:cNvPr id="60" name="Rectangle 59"/>
            <p:cNvSpPr/>
            <p:nvPr/>
          </p:nvSpPr>
          <p:spPr>
            <a:xfrm>
              <a:off x="7004051" y="1822451"/>
              <a:ext cx="209550" cy="307975"/>
            </a:xfrm>
            <a:prstGeom prst="rect">
              <a:avLst/>
            </a:prstGeom>
          </p:spPr>
          <p:txBody>
            <a:bodyPr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en-US" sz="1400" kern="0" dirty="0">
                  <a:solidFill>
                    <a:srgbClr val="000000"/>
                  </a:solidFill>
                  <a:latin typeface="Arial"/>
                  <a:ea typeface="+mj-ea"/>
                  <a:cs typeface="+mj-cs"/>
                </a:rPr>
                <a:t>♦</a:t>
              </a:r>
              <a:endParaRPr lang="en-IN" sz="900" dirty="0">
                <a:latin typeface="Arial" pitchFamily="34" charset="0"/>
                <a:cs typeface="+mn-cs"/>
              </a:endParaRPr>
            </a:p>
          </p:txBody>
        </p:sp>
        <p:sp>
          <p:nvSpPr>
            <p:cNvPr id="61" name="Rectangle 60"/>
            <p:cNvSpPr/>
            <p:nvPr/>
          </p:nvSpPr>
          <p:spPr>
            <a:xfrm>
              <a:off x="7105651" y="1981201"/>
              <a:ext cx="209550" cy="307975"/>
            </a:xfrm>
            <a:prstGeom prst="rect">
              <a:avLst/>
            </a:prstGeom>
          </p:spPr>
          <p:txBody>
            <a:bodyPr>
              <a:spAutoFit/>
            </a:bodyPr>
            <a:lstStyle>
              <a:defPPr>
                <a:defRPr lang="en-IN"/>
              </a:defPPr>
              <a:lvl1pPr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1pPr>
              <a:lvl2pPr marL="4572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2pPr>
              <a:lvl3pPr marL="9144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3pPr>
              <a:lvl4pPr marL="13716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4pPr>
              <a:lvl5pPr marL="1828800" algn="l" rtl="0" fontAlgn="base">
                <a:spcBef>
                  <a:spcPct val="0"/>
                </a:spcBef>
                <a:spcAft>
                  <a:spcPct val="0"/>
                </a:spcAft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5pPr>
              <a:lvl6pPr marL="22860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6pPr>
              <a:lvl7pPr marL="27432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7pPr>
              <a:lvl8pPr marL="32004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8pPr>
              <a:lvl9pPr marL="3657600" algn="l" defTabSz="914400" rtl="0" eaLnBrk="1" latinLnBrk="0" hangingPunct="1">
                <a:defRPr kern="1200">
                  <a:solidFill>
                    <a:schemeClr val="tx1"/>
                  </a:solidFill>
                  <a:latin typeface="Arial" charset="0"/>
                  <a:ea typeface="+mn-ea"/>
                  <a:cs typeface="Arial" charset="0"/>
                </a:defRPr>
              </a:lvl9pPr>
            </a:lstStyle>
            <a:p>
              <a:pPr>
                <a:defRPr/>
              </a:pPr>
              <a:r>
                <a:rPr lang="en-US" sz="1400" kern="0" dirty="0">
                  <a:solidFill>
                    <a:srgbClr val="000000"/>
                  </a:solidFill>
                  <a:latin typeface="Arial"/>
                  <a:ea typeface="+mj-ea"/>
                  <a:cs typeface="+mj-cs"/>
                </a:rPr>
                <a:t>♦</a:t>
              </a:r>
              <a:endParaRPr lang="en-IN" sz="900" dirty="0">
                <a:latin typeface="Arial" pitchFamily="34" charset="0"/>
                <a:cs typeface="+mn-cs"/>
              </a:endParaRPr>
            </a:p>
          </p:txBody>
        </p:sp>
        <p:cxnSp>
          <p:nvCxnSpPr>
            <p:cNvPr id="62" name="Straight Connector 61"/>
            <p:cNvCxnSpPr/>
            <p:nvPr/>
          </p:nvCxnSpPr>
          <p:spPr>
            <a:xfrm flipH="1">
              <a:off x="4583114" y="1824038"/>
              <a:ext cx="2347913" cy="1135063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3" name="Straight Connector 62"/>
            <p:cNvCxnSpPr>
              <a:stCxn id="58" idx="2"/>
            </p:cNvCxnSpPr>
            <p:nvPr/>
          </p:nvCxnSpPr>
          <p:spPr>
            <a:xfrm flipH="1">
              <a:off x="4287839" y="1985963"/>
              <a:ext cx="2628900" cy="1404938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4" name="Straight Connector 63"/>
            <p:cNvCxnSpPr>
              <a:stCxn id="60" idx="3"/>
            </p:cNvCxnSpPr>
            <p:nvPr/>
          </p:nvCxnSpPr>
          <p:spPr>
            <a:xfrm flipH="1">
              <a:off x="4557714" y="1976438"/>
              <a:ext cx="2655888" cy="1922463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5" name="Straight Connector 64"/>
            <p:cNvCxnSpPr/>
            <p:nvPr/>
          </p:nvCxnSpPr>
          <p:spPr>
            <a:xfrm flipH="1">
              <a:off x="4254502" y="1989138"/>
              <a:ext cx="2652712" cy="2219324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6" name="Straight Connector 65"/>
            <p:cNvCxnSpPr>
              <a:stCxn id="61" idx="3"/>
            </p:cNvCxnSpPr>
            <p:nvPr/>
          </p:nvCxnSpPr>
          <p:spPr>
            <a:xfrm flipH="1">
              <a:off x="4851402" y="2135188"/>
              <a:ext cx="2463800" cy="2114550"/>
            </a:xfrm>
            <a:prstGeom prst="line">
              <a:avLst/>
            </a:prstGeom>
            <a:ln>
              <a:solidFill>
                <a:srgbClr val="7030A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54336" name="TextBox 106"/>
            <p:cNvSpPr txBox="1">
              <a:spLocks noChangeArrowheads="1"/>
            </p:cNvSpPr>
            <p:nvPr/>
          </p:nvSpPr>
          <p:spPr bwMode="auto">
            <a:xfrm>
              <a:off x="7350125" y="1574800"/>
              <a:ext cx="762000" cy="368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en-US" b="1" dirty="0">
                  <a:solidFill>
                    <a:srgbClr val="C00000"/>
                  </a:solidFill>
                  <a:cs typeface="Arial" charset="0"/>
                </a:rPr>
                <a:t>GAs</a:t>
              </a:r>
              <a:endParaRPr lang="en-IN" b="1" dirty="0">
                <a:solidFill>
                  <a:srgbClr val="C00000"/>
                </a:solidFill>
                <a:cs typeface="Arial" charset="0"/>
              </a:endParaRPr>
            </a:p>
          </p:txBody>
        </p:sp>
      </p:grpSp>
      <p:sp>
        <p:nvSpPr>
          <p:cNvPr id="67" name="TextBox 66"/>
          <p:cNvSpPr txBox="1"/>
          <p:nvPr/>
        </p:nvSpPr>
        <p:spPr>
          <a:xfrm>
            <a:off x="8077200" y="3886200"/>
            <a:ext cx="812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Vision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69" name="Slide Number Placeholder 6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CB4B4D-7CA3-9044-876B-883B54F8677D}" type="slidenum">
              <a:rPr lang="en-IN" smtClean="0"/>
              <a:pPr/>
              <a:t>24</a:t>
            </a:fld>
            <a:endParaRPr lang="en-IN"/>
          </a:p>
        </p:txBody>
      </p:sp>
      <p:sp>
        <p:nvSpPr>
          <p:cNvPr id="68" name="Footer Placeholder 67"/>
          <p:cNvSpPr>
            <a:spLocks noGrp="1"/>
          </p:cNvSpPr>
          <p:nvPr>
            <p:ph type="ftr" sz="quarter" idx="11"/>
          </p:nvPr>
        </p:nvSpPr>
        <p:spPr>
          <a:xfrm>
            <a:off x="2428860" y="6356350"/>
            <a:ext cx="4357718" cy="365125"/>
          </a:xfrm>
        </p:spPr>
        <p:txBody>
          <a:bodyPr/>
          <a:lstStyle/>
          <a:p>
            <a:r>
              <a:rPr lang="en-GB" b="1" dirty="0" smtClean="0">
                <a:solidFill>
                  <a:srgbClr val="E22294"/>
                </a:solidFill>
              </a:rPr>
              <a:t>Induction programs for I year students   Address by Dean Academics: Dr. </a:t>
            </a:r>
            <a:r>
              <a:rPr lang="en-GB" b="1" dirty="0" err="1" smtClean="0">
                <a:solidFill>
                  <a:srgbClr val="E22294"/>
                </a:solidFill>
              </a:rPr>
              <a:t>Manjaree</a:t>
            </a:r>
            <a:r>
              <a:rPr lang="en-GB" b="1" dirty="0" smtClean="0">
                <a:solidFill>
                  <a:srgbClr val="E22294"/>
                </a:solidFill>
              </a:rPr>
              <a:t> </a:t>
            </a:r>
            <a:r>
              <a:rPr lang="en-GB" b="1" dirty="0" err="1" smtClean="0">
                <a:solidFill>
                  <a:srgbClr val="E22294"/>
                </a:solidFill>
              </a:rPr>
              <a:t>Pandit</a:t>
            </a:r>
            <a:r>
              <a:rPr lang="en-GB" b="1" dirty="0" smtClean="0">
                <a:solidFill>
                  <a:srgbClr val="E22294"/>
                </a:solidFill>
              </a:rPr>
              <a:t> </a:t>
            </a:r>
            <a:endParaRPr lang="en-IN" b="1" dirty="0">
              <a:solidFill>
                <a:srgbClr val="E22294"/>
              </a:solidFill>
            </a:endParaRPr>
          </a:p>
        </p:txBody>
      </p:sp>
    </p:spTree>
  </p:cSld>
  <p:clrMapOvr>
    <a:masterClrMapping/>
  </p:clrMapOvr>
  <p:transition advClick="0"/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582594"/>
          </a:xfrm>
        </p:spPr>
        <p:txBody>
          <a:bodyPr>
            <a:noAutofit/>
          </a:bodyPr>
          <a:lstStyle/>
          <a:p>
            <a:r>
              <a:rPr lang="en-IN" sz="3200" b="1" dirty="0" smtClean="0">
                <a:solidFill>
                  <a:srgbClr val="00B050"/>
                </a:solidFill>
                <a:latin typeface="Algerian" pitchFamily="82" charset="0"/>
              </a:rPr>
              <a:t>Academic feedbacks &amp; surveys</a:t>
            </a:r>
            <a:endParaRPr lang="en-GB" sz="32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2844" y="1000108"/>
            <a:ext cx="8715436" cy="5126055"/>
          </a:xfrm>
        </p:spPr>
        <p:txBody>
          <a:bodyPr>
            <a:normAutofit fontScale="92500" lnSpcReduction="10000"/>
          </a:bodyPr>
          <a:lstStyle/>
          <a:p>
            <a:r>
              <a:rPr lang="en-IN" sz="2800" dirty="0" smtClean="0"/>
              <a:t>On-line feedback </a:t>
            </a:r>
            <a:r>
              <a:rPr lang="en-IN" sz="2800" b="1" dirty="0" smtClean="0">
                <a:solidFill>
                  <a:srgbClr val="C00000"/>
                </a:solidFill>
              </a:rPr>
              <a:t>on teachers </a:t>
            </a:r>
            <a:r>
              <a:rPr lang="en-IN" sz="2800" dirty="0" smtClean="0"/>
              <a:t>(during mid-</a:t>
            </a:r>
            <a:r>
              <a:rPr lang="en-IN" sz="2800" dirty="0" err="1" smtClean="0"/>
              <a:t>sem</a:t>
            </a:r>
            <a:r>
              <a:rPr lang="en-IN" sz="2800" dirty="0" smtClean="0"/>
              <a:t> exams)</a:t>
            </a:r>
          </a:p>
          <a:p>
            <a:r>
              <a:rPr lang="en-IN" sz="2800" dirty="0" smtClean="0"/>
              <a:t>On-line feedback </a:t>
            </a:r>
            <a:r>
              <a:rPr lang="en-IN" sz="2800" b="1" dirty="0" smtClean="0">
                <a:solidFill>
                  <a:srgbClr val="0070C0"/>
                </a:solidFill>
              </a:rPr>
              <a:t>on courses being run (</a:t>
            </a:r>
            <a:r>
              <a:rPr lang="en-IN" sz="2800" dirty="0" smtClean="0"/>
              <a:t>October &amp; May)</a:t>
            </a:r>
          </a:p>
          <a:p>
            <a:r>
              <a:rPr lang="en-IN" sz="2800" dirty="0" smtClean="0"/>
              <a:t>On-line feedback </a:t>
            </a:r>
            <a:r>
              <a:rPr lang="en-IN" sz="2800" b="1" dirty="0" smtClean="0">
                <a:solidFill>
                  <a:srgbClr val="00B050"/>
                </a:solidFill>
              </a:rPr>
              <a:t>on course outcomes</a:t>
            </a:r>
            <a:r>
              <a:rPr lang="en-IN" sz="2800" b="1" dirty="0" smtClean="0"/>
              <a:t> </a:t>
            </a:r>
            <a:r>
              <a:rPr lang="en-IN" sz="2800" dirty="0" smtClean="0"/>
              <a:t>(end of course)</a:t>
            </a:r>
          </a:p>
          <a:p>
            <a:r>
              <a:rPr lang="en-IN" sz="2800" dirty="0" smtClean="0"/>
              <a:t>Feedback </a:t>
            </a:r>
            <a:r>
              <a:rPr lang="en-IN" sz="2800" b="1" dirty="0" smtClean="0">
                <a:solidFill>
                  <a:srgbClr val="0070C0"/>
                </a:solidFill>
              </a:rPr>
              <a:t>by parents (</a:t>
            </a:r>
            <a:r>
              <a:rPr lang="en-IN" sz="2800" dirty="0" smtClean="0"/>
              <a:t>during parent teacher meeting</a:t>
            </a:r>
            <a:r>
              <a:rPr lang="en-IN" sz="2800" b="1" dirty="0" smtClean="0"/>
              <a:t>)</a:t>
            </a:r>
          </a:p>
          <a:p>
            <a:endParaRPr lang="en-IN" sz="2800" b="1" dirty="0" smtClean="0"/>
          </a:p>
          <a:p>
            <a:endParaRPr lang="en-IN" sz="2800" b="1" dirty="0" smtClean="0"/>
          </a:p>
          <a:p>
            <a:pPr>
              <a:buNone/>
            </a:pPr>
            <a:r>
              <a:rPr lang="en-IN" sz="2800" b="1" dirty="0" smtClean="0"/>
              <a:t>(At the time of your graduation)</a:t>
            </a:r>
          </a:p>
          <a:p>
            <a:r>
              <a:rPr lang="en-IN" sz="2800" dirty="0" smtClean="0"/>
              <a:t>On-line feedback </a:t>
            </a:r>
            <a:r>
              <a:rPr lang="en-IN" sz="2800" b="1" dirty="0" smtClean="0">
                <a:solidFill>
                  <a:srgbClr val="C00000"/>
                </a:solidFill>
              </a:rPr>
              <a:t>on Programme Outcomes </a:t>
            </a:r>
            <a:r>
              <a:rPr lang="en-IN" sz="2800" dirty="0" smtClean="0"/>
              <a:t>(POs)</a:t>
            </a:r>
            <a:endParaRPr lang="en-IN" sz="2800" b="1" dirty="0" smtClean="0"/>
          </a:p>
          <a:p>
            <a:r>
              <a:rPr lang="en-IN" sz="2800" b="1" dirty="0" smtClean="0"/>
              <a:t>Exit survey</a:t>
            </a:r>
          </a:p>
          <a:p>
            <a:pPr>
              <a:buNone/>
            </a:pPr>
            <a:r>
              <a:rPr lang="en-IN" sz="2800" b="1" dirty="0" smtClean="0"/>
              <a:t>(3-5 years after Graduation)</a:t>
            </a:r>
          </a:p>
          <a:p>
            <a:r>
              <a:rPr lang="en-IN" sz="2800" b="1" dirty="0" smtClean="0">
                <a:solidFill>
                  <a:srgbClr val="C00000"/>
                </a:solidFill>
              </a:rPr>
              <a:t>Alumni satisfaction survey</a:t>
            </a:r>
          </a:p>
          <a:p>
            <a:endParaRPr lang="en-IN" sz="2800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142976" y="6356350"/>
            <a:ext cx="6786610" cy="365125"/>
          </a:xfrm>
        </p:spPr>
        <p:txBody>
          <a:bodyPr/>
          <a:lstStyle/>
          <a:p>
            <a:r>
              <a:rPr lang="en-GB" sz="1400" b="1" dirty="0" smtClean="0">
                <a:solidFill>
                  <a:srgbClr val="C00000"/>
                </a:solidFill>
              </a:rPr>
              <a:t>Induction programs for I year students   Address by Dean Academics: Dr. </a:t>
            </a:r>
            <a:r>
              <a:rPr lang="en-GB" sz="1400" b="1" dirty="0" err="1" smtClean="0">
                <a:solidFill>
                  <a:srgbClr val="C00000"/>
                </a:solidFill>
              </a:rPr>
              <a:t>Manjaree</a:t>
            </a:r>
            <a:r>
              <a:rPr lang="en-GB" sz="1400" b="1" dirty="0" smtClean="0">
                <a:solidFill>
                  <a:srgbClr val="C00000"/>
                </a:solidFill>
              </a:rPr>
              <a:t> </a:t>
            </a:r>
            <a:r>
              <a:rPr lang="en-GB" sz="1400" b="1" dirty="0" err="1" smtClean="0">
                <a:solidFill>
                  <a:srgbClr val="C00000"/>
                </a:solidFill>
              </a:rPr>
              <a:t>Pandit</a:t>
            </a:r>
            <a:r>
              <a:rPr lang="en-GB" sz="1400" b="1" dirty="0" smtClean="0">
                <a:solidFill>
                  <a:srgbClr val="C00000"/>
                </a:solidFill>
              </a:rPr>
              <a:t> </a:t>
            </a:r>
            <a:endParaRPr lang="en-IN" sz="1400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25</a:t>
            </a:fld>
            <a:endParaRPr lang="en-IN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071538" y="6356350"/>
            <a:ext cx="7143800" cy="365125"/>
          </a:xfrm>
        </p:spPr>
        <p:txBody>
          <a:bodyPr/>
          <a:lstStyle/>
          <a:p>
            <a:r>
              <a:rPr lang="en-GB" dirty="0" smtClean="0"/>
              <a:t>Induction programs for I year students   Address by Dean Academics: Dr. </a:t>
            </a:r>
            <a:r>
              <a:rPr lang="en-GB" dirty="0" err="1" smtClean="0"/>
              <a:t>Manjaree</a:t>
            </a:r>
            <a:r>
              <a:rPr lang="en-GB" dirty="0" smtClean="0"/>
              <a:t> </a:t>
            </a:r>
            <a:r>
              <a:rPr lang="en-GB" dirty="0" err="1" smtClean="0"/>
              <a:t>Pandit</a:t>
            </a:r>
            <a:r>
              <a:rPr lang="en-GB" dirty="0" smtClean="0"/>
              <a:t> </a:t>
            </a:r>
            <a:endParaRPr lang="en-IN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26</a:t>
            </a:fld>
            <a:endParaRPr lang="en-IN"/>
          </a:p>
        </p:txBody>
      </p:sp>
      <p:sp>
        <p:nvSpPr>
          <p:cNvPr id="5" name="TextBox 4"/>
          <p:cNvSpPr txBox="1"/>
          <p:nvPr/>
        </p:nvSpPr>
        <p:spPr>
          <a:xfrm>
            <a:off x="642910" y="571480"/>
            <a:ext cx="8001056" cy="523220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u="sng" dirty="0" smtClean="0">
                <a:solidFill>
                  <a:srgbClr val="0070C0"/>
                </a:solidFill>
              </a:rPr>
              <a:t>Awareness about Ethics &amp; Academic Integrity</a:t>
            </a:r>
            <a:endParaRPr lang="en-GB" sz="2800" dirty="0" smtClean="0">
              <a:solidFill>
                <a:srgbClr val="0070C0"/>
              </a:solidFill>
            </a:endParaRPr>
          </a:p>
          <a:p>
            <a:pPr algn="ctr"/>
            <a:r>
              <a:rPr lang="en-US" sz="2400" b="1" dirty="0" smtClean="0"/>
              <a:t> </a:t>
            </a:r>
            <a:endParaRPr lang="en-GB" sz="2400" dirty="0" smtClean="0"/>
          </a:p>
          <a:p>
            <a:r>
              <a:rPr lang="en-US" sz="2400" b="1" dirty="0" smtClean="0"/>
              <a:t>Criteria for accepting similarity index for </a:t>
            </a:r>
            <a:r>
              <a:rPr lang="en-US" sz="2400" b="1" dirty="0" smtClean="0">
                <a:solidFill>
                  <a:srgbClr val="FF0000"/>
                </a:solidFill>
              </a:rPr>
              <a:t>the submission of UG project report/ PG dissertation/thesis </a:t>
            </a:r>
          </a:p>
          <a:p>
            <a:endParaRPr lang="en-GB" sz="2400" b="1" dirty="0" smtClean="0"/>
          </a:p>
          <a:p>
            <a:pPr lvl="0"/>
            <a:r>
              <a:rPr lang="en-US" sz="2400" b="1" dirty="0" smtClean="0"/>
              <a:t>The overall similarity index up to 15-20% is acceptable </a:t>
            </a:r>
            <a:r>
              <a:rPr lang="en-US" sz="2400" b="1" dirty="0" smtClean="0">
                <a:solidFill>
                  <a:srgbClr val="0070C0"/>
                </a:solidFill>
              </a:rPr>
              <a:t>(using </a:t>
            </a:r>
            <a:r>
              <a:rPr lang="en-US" sz="2400" b="1" dirty="0" err="1" smtClean="0">
                <a:solidFill>
                  <a:srgbClr val="0070C0"/>
                </a:solidFill>
              </a:rPr>
              <a:t>turnitin</a:t>
            </a:r>
            <a:r>
              <a:rPr lang="en-US" sz="2400" b="1" dirty="0" smtClean="0">
                <a:solidFill>
                  <a:srgbClr val="0070C0"/>
                </a:solidFill>
              </a:rPr>
              <a:t> plagiarism check software).</a:t>
            </a:r>
          </a:p>
          <a:p>
            <a:pPr lvl="0"/>
            <a:endParaRPr lang="en-GB" sz="2400" b="1" dirty="0" smtClean="0"/>
          </a:p>
          <a:p>
            <a:pPr lvl="0"/>
            <a:r>
              <a:rPr lang="en-US" sz="2400" b="1" dirty="0" smtClean="0"/>
              <a:t>The highest similarity percentage from any one source is not greater than 4-6%. </a:t>
            </a:r>
          </a:p>
          <a:p>
            <a:pPr lvl="0"/>
            <a:endParaRPr lang="en-GB" sz="2400" b="1" dirty="0" smtClean="0"/>
          </a:p>
          <a:p>
            <a:pPr lvl="0"/>
            <a:r>
              <a:rPr lang="en-US" sz="2400" b="1" dirty="0" smtClean="0"/>
              <a:t>In case of self plagiarism, the permissible percentage may be slightly higher, say at 7-10%. </a:t>
            </a:r>
            <a:endParaRPr lang="en-GB" sz="2400" b="1" dirty="0" smtClean="0"/>
          </a:p>
          <a:p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562074"/>
          </a:xfrm>
        </p:spPr>
        <p:txBody>
          <a:bodyPr>
            <a:normAutofit fontScale="90000"/>
          </a:bodyPr>
          <a:lstStyle/>
          <a:p>
            <a:r>
              <a:rPr lang="en-IN" sz="3200" b="1" dirty="0" smtClean="0">
                <a:solidFill>
                  <a:srgbClr val="C00000"/>
                </a:solidFill>
              </a:rPr>
              <a:t>PROMOTION TO HIGHER SEMESTER AND YEAR</a:t>
            </a:r>
            <a:endParaRPr lang="en-IN" sz="32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836712"/>
            <a:ext cx="8363272" cy="5400600"/>
          </a:xfrm>
        </p:spPr>
        <p:txBody>
          <a:bodyPr>
            <a:normAutofit lnSpcReduction="10000"/>
          </a:bodyPr>
          <a:lstStyle/>
          <a:p>
            <a:pPr algn="just"/>
            <a:r>
              <a:rPr lang="en-IN" dirty="0" smtClean="0"/>
              <a:t>To pass a particular course the </a:t>
            </a:r>
            <a:r>
              <a:rPr lang="en-IN" dirty="0" smtClean="0">
                <a:solidFill>
                  <a:srgbClr val="00B050"/>
                </a:solidFill>
              </a:rPr>
              <a:t>minimum required grade is D (at least 31% marks). </a:t>
            </a:r>
          </a:p>
          <a:p>
            <a:pPr algn="just"/>
            <a:r>
              <a:rPr lang="en-IN" dirty="0" smtClean="0"/>
              <a:t>The candidate should also separately score minimum of grade D in end semester examinations of theory and practical parts of</a:t>
            </a:r>
          </a:p>
          <a:p>
            <a:pPr algn="just">
              <a:buNone/>
            </a:pPr>
            <a:r>
              <a:rPr lang="en-IN" dirty="0" smtClean="0"/>
              <a:t>     the course.</a:t>
            </a:r>
          </a:p>
          <a:p>
            <a:pPr algn="just"/>
            <a:r>
              <a:rPr lang="en-IN" dirty="0" smtClean="0"/>
              <a:t>A candidate who has appeared in the examination of </a:t>
            </a:r>
            <a:r>
              <a:rPr lang="en-IN" dirty="0" smtClean="0">
                <a:solidFill>
                  <a:srgbClr val="00B050"/>
                </a:solidFill>
              </a:rPr>
              <a:t>odd semester </a:t>
            </a:r>
            <a:r>
              <a:rPr lang="en-IN" dirty="0" smtClean="0"/>
              <a:t>of a particular year, will </a:t>
            </a:r>
            <a:r>
              <a:rPr lang="en-IN" dirty="0" smtClean="0">
                <a:solidFill>
                  <a:srgbClr val="00B050"/>
                </a:solidFill>
              </a:rPr>
              <a:t>automatically be promoted to even semester </a:t>
            </a:r>
            <a:r>
              <a:rPr lang="en-IN" dirty="0" smtClean="0"/>
              <a:t>of that year irrespective of failing in any number of courses of previous semester</a:t>
            </a:r>
            <a:r>
              <a:rPr lang="en-IN" b="1" dirty="0" smtClean="0"/>
              <a:t>.</a:t>
            </a:r>
            <a:endParaRPr lang="en-IN" b="1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520" y="6356350"/>
            <a:ext cx="7992888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27</a:t>
            </a:fld>
            <a:endParaRPr lang="en-IN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C00000"/>
                </a:solidFill>
              </a:rPr>
              <a:t>PROMOTION Continued…..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435280" cy="4525963"/>
          </a:xfrm>
        </p:spPr>
        <p:txBody>
          <a:bodyPr>
            <a:normAutofit/>
          </a:bodyPr>
          <a:lstStyle/>
          <a:p>
            <a:r>
              <a:rPr lang="en-IN" dirty="0" smtClean="0"/>
              <a:t> A candidate who fails to score </a:t>
            </a:r>
            <a:r>
              <a:rPr lang="en-IN" dirty="0" smtClean="0">
                <a:solidFill>
                  <a:srgbClr val="E22294"/>
                </a:solidFill>
              </a:rPr>
              <a:t>minimum of grade D in more than five courses </a:t>
            </a:r>
            <a:r>
              <a:rPr lang="en-IN" dirty="0" smtClean="0"/>
              <a:t>(Theory and Practical of the same course shall be treated as two courses) in a particular year, shall not be admitted to the next higher year.</a:t>
            </a:r>
          </a:p>
          <a:p>
            <a:pPr>
              <a:buNone/>
            </a:pPr>
            <a:endParaRPr lang="en-IN" dirty="0" smtClean="0"/>
          </a:p>
          <a:p>
            <a:r>
              <a:rPr lang="en-IN" dirty="0" smtClean="0"/>
              <a:t>   For the award of degree </a:t>
            </a:r>
            <a:r>
              <a:rPr lang="en-IN" dirty="0" smtClean="0">
                <a:solidFill>
                  <a:srgbClr val="00B050"/>
                </a:solidFill>
              </a:rPr>
              <a:t>minimum Cumulative Grade Point Average (CGPA) required is 5.0.</a:t>
            </a:r>
          </a:p>
          <a:p>
            <a:pPr>
              <a:buNone/>
            </a:pP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520" y="6356350"/>
            <a:ext cx="8136904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28</a:t>
            </a:fld>
            <a:endParaRPr lang="en-IN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78098"/>
          </a:xfrm>
        </p:spPr>
        <p:txBody>
          <a:bodyPr/>
          <a:lstStyle/>
          <a:p>
            <a:r>
              <a:rPr lang="en-IN" b="1" dirty="0" smtClean="0">
                <a:solidFill>
                  <a:srgbClr val="C00000"/>
                </a:solidFill>
              </a:rPr>
              <a:t>PROMOTION Continued…</a:t>
            </a: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9512" y="1124744"/>
            <a:ext cx="8640960" cy="5001419"/>
          </a:xfrm>
        </p:spPr>
        <p:txBody>
          <a:bodyPr>
            <a:normAutofit/>
          </a:bodyPr>
          <a:lstStyle/>
          <a:p>
            <a:r>
              <a:rPr lang="en-IN" dirty="0" smtClean="0"/>
              <a:t>A candidate shall not be admitted in the </a:t>
            </a:r>
            <a:r>
              <a:rPr lang="en-IN" dirty="0" smtClean="0">
                <a:solidFill>
                  <a:srgbClr val="FF0000"/>
                </a:solidFill>
              </a:rPr>
              <a:t>fifth or higher semester classes</a:t>
            </a:r>
            <a:r>
              <a:rPr lang="en-IN" dirty="0" smtClean="0"/>
              <a:t> unless he/she has fully passed the first year examination with minimum of CGPA of 5.0. </a:t>
            </a:r>
          </a:p>
          <a:p>
            <a:pPr>
              <a:buNone/>
            </a:pPr>
            <a:endParaRPr lang="en-IN" dirty="0" smtClean="0"/>
          </a:p>
          <a:p>
            <a:r>
              <a:rPr lang="en-IN" dirty="0" smtClean="0"/>
              <a:t>Also  a </a:t>
            </a:r>
            <a:r>
              <a:rPr lang="en-IN" dirty="0" smtClean="0">
                <a:solidFill>
                  <a:srgbClr val="E22294"/>
                </a:solidFill>
              </a:rPr>
              <a:t>candidate shall not be admitted in seventh or higher semester classes </a:t>
            </a:r>
            <a:r>
              <a:rPr lang="en-IN" dirty="0" smtClean="0"/>
              <a:t>unless he/she has fully passed first and second year examinations with minimum CGPA of 5.0.</a:t>
            </a:r>
            <a:endParaRPr lang="en-IN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5536" y="6356350"/>
            <a:ext cx="8280920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29</a:t>
            </a:fld>
            <a:endParaRPr lang="en-IN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611560" y="6309320"/>
            <a:ext cx="8064896" cy="365125"/>
          </a:xfrm>
        </p:spPr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</a:rPr>
              <a:t>Induction programs for I year students,   Address by Dean Academics: Dr. </a:t>
            </a:r>
            <a:r>
              <a:rPr lang="en-GB" b="1" dirty="0" err="1" smtClean="0">
                <a:solidFill>
                  <a:srgbClr val="C00000"/>
                </a:solidFill>
              </a:rPr>
              <a:t>Manjaree</a:t>
            </a:r>
            <a:r>
              <a:rPr lang="en-GB" b="1" dirty="0" smtClean="0">
                <a:solidFill>
                  <a:srgbClr val="C00000"/>
                </a:solidFill>
              </a:rPr>
              <a:t> </a:t>
            </a:r>
            <a:r>
              <a:rPr lang="en-GB" b="1" dirty="0" err="1" smtClean="0">
                <a:solidFill>
                  <a:srgbClr val="C00000"/>
                </a:solidFill>
              </a:rPr>
              <a:t>Pandit</a:t>
            </a:r>
            <a:r>
              <a:rPr lang="en-GB" b="1" dirty="0" smtClean="0">
                <a:solidFill>
                  <a:srgbClr val="C00000"/>
                </a:solidFill>
              </a:rPr>
              <a:t>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267272" cy="365125"/>
          </a:xfrm>
        </p:spPr>
        <p:txBody>
          <a:bodyPr/>
          <a:lstStyle/>
          <a:p>
            <a:r>
              <a:rPr lang="en-IN" dirty="0" smtClean="0"/>
              <a:t>3</a:t>
            </a:r>
            <a:endParaRPr lang="en-IN" dirty="0"/>
          </a:p>
        </p:txBody>
      </p:sp>
      <p:sp>
        <p:nvSpPr>
          <p:cNvPr id="29697" name="Rectangle 1"/>
          <p:cNvSpPr>
            <a:spLocks noChangeArrowheads="1"/>
          </p:cNvSpPr>
          <p:nvPr/>
        </p:nvSpPr>
        <p:spPr bwMode="auto">
          <a:xfrm>
            <a:off x="251520" y="11522"/>
            <a:ext cx="8568952" cy="63094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E22294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E22294"/>
              </a:solidFill>
              <a:effectLst/>
              <a:latin typeface="Calibri" pitchFamily="34" charset="0"/>
              <a:ea typeface="Times New Roman" pitchFamily="18" charset="0"/>
              <a:cs typeface="Times New Roman" pitchFamily="18" charset="0"/>
            </a:endParaRPr>
          </a:p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E22294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Vision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E22294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0070C0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“To create world class quality engineers and technocrats capable of providing leadership in all spheres of life and society”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1" i="0" u="none" strike="noStrike" cap="none" normalizeH="0" baseline="0" dirty="0" smtClean="0">
              <a:ln>
                <a:noFill/>
              </a:ln>
              <a:solidFill>
                <a:srgbClr val="0070C0"/>
              </a:solidFill>
              <a:effectLst/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7030A0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Mission</a:t>
            </a:r>
            <a:endParaRPr kumimoji="0" lang="en-US" sz="1200" b="0" i="0" u="none" strike="noStrike" cap="none" normalizeH="0" baseline="0" dirty="0" smtClean="0">
              <a:ln>
                <a:noFill/>
              </a:ln>
              <a:solidFill>
                <a:srgbClr val="7030A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0850" marR="0" lvl="0" indent="-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E2229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provide quality education in technical and allied disciplines.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E22294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0850" marR="0" lvl="0" indent="-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E2229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organize and arrange innovative courses in Engineering and Technology.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E22294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0850" marR="0" lvl="0" indent="-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E2229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arrange vocational courses in the upcoming fields and innovative subjects to meet global advancements.</a:t>
            </a:r>
            <a:endParaRPr kumimoji="0" lang="en-US" sz="1400" b="0" i="0" u="none" strike="noStrike" cap="none" normalizeH="0" baseline="0" dirty="0" smtClean="0">
              <a:ln>
                <a:noFill/>
              </a:ln>
              <a:solidFill>
                <a:srgbClr val="E22294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450850" marR="0" lvl="0" indent="-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itchFamily="2" charset="2"/>
              <a:buChar char="Ø"/>
              <a:tabLst/>
            </a:pPr>
            <a:r>
              <a:rPr kumimoji="0" lang="en-US" sz="2800" b="0" i="0" u="none" strike="noStrike" cap="none" normalizeH="0" baseline="0" dirty="0" smtClean="0">
                <a:ln>
                  <a:noFill/>
                </a:ln>
                <a:solidFill>
                  <a:srgbClr val="E2229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To promote research in the fields of technology and science</a:t>
            </a:r>
            <a:r>
              <a:rPr kumimoji="0" lang="en-US" sz="1400" b="0" i="0" u="none" strike="noStrike" cap="none" normalizeH="0" baseline="0" dirty="0" smtClean="0">
                <a:ln>
                  <a:noFill/>
                </a:ln>
                <a:solidFill>
                  <a:srgbClr val="E22294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</a:t>
            </a:r>
            <a:endParaRPr kumimoji="0" lang="en-US" sz="2000" b="0" i="0" u="none" strike="noStrike" cap="none" normalizeH="0" baseline="0" dirty="0" smtClean="0">
              <a:ln>
                <a:noFill/>
              </a:ln>
              <a:solidFill>
                <a:srgbClr val="E22294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827584" y="332656"/>
            <a:ext cx="756084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4000" b="1" dirty="0" smtClean="0">
                <a:solidFill>
                  <a:srgbClr val="C00000"/>
                </a:solidFill>
                <a:latin typeface="Algerian" pitchFamily="82" charset="0"/>
              </a:rPr>
              <a:t>VISION &amp; MISSION</a:t>
            </a:r>
            <a:endParaRPr lang="en-IN" sz="4000" b="1" dirty="0">
              <a:solidFill>
                <a:srgbClr val="C0000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23528" y="6356350"/>
            <a:ext cx="7992888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/>
            <a:fld id="{32F700A1-9656-4780-966B-B4817D88159E}" type="slidenum">
              <a:rPr lang="en-IN" smtClean="0"/>
              <a:pPr algn="ctr"/>
              <a:t>30</a:t>
            </a:fld>
            <a:endParaRPr lang="en-IN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/>
        </p:nvGraphicFramePr>
        <p:xfrm>
          <a:off x="683568" y="1412776"/>
          <a:ext cx="7992888" cy="4556760"/>
        </p:xfrm>
        <a:graphic>
          <a:graphicData uri="http://schemas.openxmlformats.org/drawingml/2006/table">
            <a:tbl>
              <a:tblPr/>
              <a:tblGrid>
                <a:gridCol w="1517447"/>
                <a:gridCol w="2779482"/>
                <a:gridCol w="1697737"/>
                <a:gridCol w="1998222"/>
              </a:tblGrid>
              <a:tr h="56406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latin typeface="+mn-lt"/>
                          <a:ea typeface="Calibri"/>
                          <a:cs typeface="Times New Roman"/>
                        </a:rPr>
                        <a:t>Grade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latin typeface="+mn-lt"/>
                          <a:ea typeface="Calibri"/>
                          <a:cs typeface="Times New Roman"/>
                        </a:rPr>
                        <a:t>% Marks range (based on absolute marks system)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Grade Point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Description of performance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A+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Greater than 90-100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Outstanding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Greater than 80-90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Excellent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B+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Greater than 70-80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Very Good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Greater than 60-70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Good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C+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Greater than 50-60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Average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Greater than 40-50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Satisfactory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Greater than 30-40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4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Marginal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latin typeface="+mn-lt"/>
                          <a:ea typeface="Calibri"/>
                          <a:cs typeface="Times New Roman"/>
                        </a:rPr>
                        <a:t>30 and below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Fail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Incomplete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8203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 b="1" dirty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latin typeface="+mn-lt"/>
                          <a:ea typeface="Calibri"/>
                          <a:cs typeface="Times New Roman"/>
                        </a:rPr>
                        <a:t>Withdrawal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ctangle 2"/>
          <p:cNvSpPr>
            <a:spLocks noChangeArrowheads="1"/>
          </p:cNvSpPr>
          <p:nvPr/>
        </p:nvSpPr>
        <p:spPr bwMode="auto">
          <a:xfrm>
            <a:off x="1187624" y="692696"/>
            <a:ext cx="676875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Credit based grading system (UG: Engineering)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rgbClr val="C00000"/>
              </a:solidFill>
              <a:effectLst/>
              <a:latin typeface="+mj-lt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51520" y="6356350"/>
            <a:ext cx="7992888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31</a:t>
            </a:fld>
            <a:endParaRPr lang="en-IN"/>
          </a:p>
        </p:txBody>
      </p:sp>
      <p:sp>
        <p:nvSpPr>
          <p:cNvPr id="60417" name="Rectangle 1"/>
          <p:cNvSpPr>
            <a:spLocks noChangeArrowheads="1"/>
          </p:cNvSpPr>
          <p:nvPr/>
        </p:nvSpPr>
        <p:spPr bwMode="auto">
          <a:xfrm>
            <a:off x="1547664" y="517322"/>
            <a:ext cx="612068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+mj-lt"/>
                <a:ea typeface="Calibri" pitchFamily="34" charset="0"/>
                <a:cs typeface="Times New Roman" pitchFamily="18" charset="0"/>
              </a:rPr>
              <a:t>Credit based grading system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IN" sz="2400" b="1" dirty="0" smtClean="0">
                <a:solidFill>
                  <a:srgbClr val="C00000"/>
                </a:solidFill>
                <a:latin typeface="+mj-lt"/>
                <a:cs typeface="Times New Roman" pitchFamily="18" charset="0"/>
              </a:rPr>
              <a:t>Bachelor of Architecture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611560" y="1484784"/>
          <a:ext cx="7848872" cy="4556760"/>
        </p:xfrm>
        <a:graphic>
          <a:graphicData uri="http://schemas.openxmlformats.org/drawingml/2006/table">
            <a:tbl>
              <a:tblPr/>
              <a:tblGrid>
                <a:gridCol w="1490105"/>
                <a:gridCol w="2729402"/>
                <a:gridCol w="1667147"/>
                <a:gridCol w="1962218"/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latin typeface="+mn-lt"/>
                          <a:ea typeface="Calibri"/>
                          <a:cs typeface="Times New Roman"/>
                        </a:rPr>
                        <a:t>Grade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latin typeface="+mn-lt"/>
                          <a:ea typeface="Calibri"/>
                          <a:cs typeface="Times New Roman"/>
                        </a:rPr>
                        <a:t>% Marks range (based on absolute marks system)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Grade Point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Description of performance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A+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Greater than 90-100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10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Outstanding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A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Greater than 80-90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9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Excellent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B+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Greater than 70-80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8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Very Good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B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Greater than 60-70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7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Good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C+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Greater than 50-60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6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Average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C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Greater than 45-50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Satisfactory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D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Only 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4.5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Marginal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F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Below 45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Fail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I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Incomplete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W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IN" sz="2000" b="1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>
                          <a:latin typeface="+mn-lt"/>
                          <a:ea typeface="Calibri"/>
                          <a:cs typeface="Times New Roman"/>
                        </a:rPr>
                        <a:t>0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IN" sz="2000" b="1" dirty="0">
                          <a:latin typeface="+mn-lt"/>
                          <a:ea typeface="Calibri"/>
                          <a:cs typeface="Times New Roman"/>
                        </a:rPr>
                        <a:t>Withdrawal</a:t>
                      </a: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467544" y="404664"/>
            <a:ext cx="8507288" cy="1143000"/>
          </a:xfrm>
        </p:spPr>
        <p:txBody>
          <a:bodyPr>
            <a:noAutofit/>
          </a:bodyPr>
          <a:lstStyle/>
          <a:p>
            <a:r>
              <a:rPr lang="en-IN" sz="3600" dirty="0" smtClean="0">
                <a:solidFill>
                  <a:srgbClr val="C00000"/>
                </a:solidFill>
              </a:rPr>
              <a:t>Semester Grade Points Average(SGPA)</a:t>
            </a:r>
            <a:br>
              <a:rPr lang="en-IN" sz="3600" dirty="0" smtClean="0">
                <a:solidFill>
                  <a:srgbClr val="C00000"/>
                </a:solidFill>
              </a:rPr>
            </a:br>
            <a:r>
              <a:rPr lang="en-IN" sz="3600" dirty="0" smtClean="0">
                <a:solidFill>
                  <a:srgbClr val="C00000"/>
                </a:solidFill>
              </a:rPr>
              <a:t> &amp; Cumulative Grade Points Average(CGPA)</a:t>
            </a:r>
            <a:endParaRPr lang="en-IN" sz="3600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520" y="6356350"/>
            <a:ext cx="8064896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32</a:t>
            </a:fld>
            <a:endParaRPr lang="en-IN"/>
          </a:p>
        </p:txBody>
      </p:sp>
      <p:pic>
        <p:nvPicPr>
          <p:cNvPr id="593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1700808"/>
            <a:ext cx="8352928" cy="42094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Calculation of SGPA: an Example</a:t>
            </a:r>
            <a:br>
              <a:rPr lang="en-US" b="1" dirty="0" smtClean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algn="just"/>
            <a:endParaRPr lang="en-US" dirty="0" smtClean="0"/>
          </a:p>
          <a:p>
            <a:pPr algn="just"/>
            <a:endParaRPr lang="en-US" b="1" dirty="0" smtClean="0">
              <a:solidFill>
                <a:srgbClr val="0070C0"/>
              </a:solidFill>
            </a:endParaRPr>
          </a:p>
          <a:p>
            <a:pPr algn="just"/>
            <a:endParaRPr lang="en-US" b="1" dirty="0" smtClean="0">
              <a:solidFill>
                <a:srgbClr val="0070C0"/>
              </a:solidFill>
            </a:endParaRPr>
          </a:p>
          <a:p>
            <a:pPr algn="just"/>
            <a:endParaRPr lang="en-US" b="1" dirty="0" smtClean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23528" y="6356350"/>
            <a:ext cx="7992888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33</a:t>
            </a:fld>
            <a:endParaRPr lang="en-IN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899592" y="1340768"/>
          <a:ext cx="6858048" cy="412206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062570"/>
                <a:gridCol w="1366454"/>
                <a:gridCol w="1521146"/>
                <a:gridCol w="1907878"/>
              </a:tblGrid>
              <a:tr h="557202">
                <a:tc>
                  <a:txBody>
                    <a:bodyPr/>
                    <a:lstStyle/>
                    <a:p>
                      <a:pPr algn="ctr"/>
                      <a:endParaRPr lang="en-US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Credits</a:t>
                      </a:r>
                    </a:p>
                    <a:p>
                      <a:pPr algn="ctr"/>
                      <a:r>
                        <a:rPr lang="en-US" sz="2800" b="0" dirty="0" smtClean="0"/>
                        <a:t>Allotted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/>
                        <a:t>Grade</a:t>
                      </a:r>
                    </a:p>
                    <a:p>
                      <a:pPr algn="ctr"/>
                      <a:r>
                        <a:rPr lang="en-US" sz="2800" b="0" u="none" dirty="0" smtClean="0"/>
                        <a:t>Received</a:t>
                      </a:r>
                      <a:endParaRPr lang="en-US" sz="28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/>
                        <a:t>Grade point</a:t>
                      </a:r>
                      <a:endParaRPr lang="en-US" sz="2800" b="0" u="none" dirty="0"/>
                    </a:p>
                  </a:txBody>
                  <a:tcPr/>
                </a:tc>
              </a:tr>
              <a:tr h="585806"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Course 1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4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/>
                        <a:t>A+</a:t>
                      </a:r>
                      <a:endParaRPr lang="en-US" sz="28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/>
                        <a:t>10</a:t>
                      </a:r>
                      <a:endParaRPr lang="en-US" sz="2800" b="0" u="none" dirty="0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 smtClean="0"/>
                        <a:t>Course 2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3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/>
                        <a:t>B+</a:t>
                      </a:r>
                      <a:endParaRPr lang="en-US" sz="28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/>
                        <a:t>8</a:t>
                      </a:r>
                      <a:endParaRPr lang="en-US" sz="2800" b="0" u="none" dirty="0"/>
                    </a:p>
                  </a:txBody>
                  <a:tcPr/>
                </a:tc>
              </a:tr>
              <a:tr h="49892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 smtClean="0"/>
                        <a:t>Course 3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4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/>
                        <a:t>C+</a:t>
                      </a:r>
                      <a:endParaRPr lang="en-US" sz="28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/>
                        <a:t>6</a:t>
                      </a:r>
                      <a:endParaRPr lang="en-US" sz="2800" b="0" u="none" dirty="0"/>
                    </a:p>
                  </a:txBody>
                  <a:tcPr/>
                </a:tc>
              </a:tr>
              <a:tr h="556830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 smtClean="0"/>
                        <a:t>Course 4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dirty="0" smtClean="0"/>
                        <a:t>2</a:t>
                      </a:r>
                      <a:endParaRPr lang="en-US" sz="28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/>
                        <a:t>A</a:t>
                      </a:r>
                      <a:endParaRPr lang="en-US" sz="2800" b="0" u="none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0" u="none" dirty="0" smtClean="0"/>
                        <a:t>9</a:t>
                      </a:r>
                      <a:endParaRPr lang="en-US" sz="2800" b="0" u="none" dirty="0"/>
                    </a:p>
                  </a:txBody>
                  <a:tcPr/>
                </a:tc>
              </a:tr>
              <a:tr h="885836">
                <a:tc gridSpan="4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 smtClean="0"/>
                        <a:t>SGPA= ((4x10)+(3x8)+(4x6)+(2x9)) /(4+3+4+2)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b="0" dirty="0" smtClean="0"/>
                        <a:t>         = 8.15</a:t>
                      </a:r>
                      <a:endParaRPr lang="en-US" sz="2800" b="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u="none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u="none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Calculation of CGPA</a:t>
            </a:r>
            <a:br>
              <a:rPr lang="en-US" b="1" dirty="0" smtClean="0">
                <a:solidFill>
                  <a:srgbClr val="C00000"/>
                </a:solidFill>
              </a:rPr>
            </a:b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algn="just"/>
            <a:endParaRPr lang="en-US" dirty="0" smtClean="0"/>
          </a:p>
          <a:p>
            <a:pPr algn="just"/>
            <a:endParaRPr lang="en-US" b="1" dirty="0" smtClean="0">
              <a:solidFill>
                <a:srgbClr val="0070C0"/>
              </a:solidFill>
            </a:endParaRPr>
          </a:p>
          <a:p>
            <a:pPr algn="just"/>
            <a:endParaRPr lang="en-US" b="1" dirty="0" smtClean="0">
              <a:solidFill>
                <a:srgbClr val="0070C0"/>
              </a:solidFill>
            </a:endParaRPr>
          </a:p>
          <a:p>
            <a:pPr algn="just"/>
            <a:endParaRPr lang="en-US" b="1" dirty="0" smtClean="0">
              <a:solidFill>
                <a:srgbClr val="0070C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1520" y="6356350"/>
            <a:ext cx="8136904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34</a:t>
            </a:fld>
            <a:endParaRPr lang="en-IN" dirty="0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539552" y="1052736"/>
          <a:ext cx="7560839" cy="463370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976074"/>
                <a:gridCol w="2010861"/>
                <a:gridCol w="2573904"/>
              </a:tblGrid>
              <a:tr h="557202">
                <a:tc>
                  <a:txBody>
                    <a:bodyPr/>
                    <a:lstStyle/>
                    <a:p>
                      <a:pPr algn="ctr"/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SGPA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none" dirty="0" smtClean="0"/>
                        <a:t>Total Credits</a:t>
                      </a:r>
                      <a:endParaRPr lang="en-US" sz="2800" u="none" dirty="0"/>
                    </a:p>
                  </a:txBody>
                  <a:tcPr/>
                </a:tc>
              </a:tr>
              <a:tr h="58580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Semester 1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8.15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none" dirty="0" smtClean="0"/>
                        <a:t>13</a:t>
                      </a:r>
                      <a:endParaRPr lang="en-US" sz="2800" u="none" dirty="0"/>
                    </a:p>
                  </a:txBody>
                  <a:tcPr/>
                </a:tc>
              </a:tr>
              <a:tr h="571504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Semester 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8.5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none" dirty="0" smtClean="0"/>
                        <a:t>15</a:t>
                      </a:r>
                      <a:endParaRPr lang="en-US" sz="2800" u="none" dirty="0"/>
                    </a:p>
                  </a:txBody>
                  <a:tcPr/>
                </a:tc>
              </a:tr>
              <a:tr h="661752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Semester 3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7.5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none" dirty="0" smtClean="0"/>
                        <a:t>12</a:t>
                      </a:r>
                      <a:endParaRPr lang="en-US" sz="2800" u="none" dirty="0"/>
                    </a:p>
                  </a:txBody>
                  <a:tcPr/>
                </a:tc>
              </a:tr>
              <a:tr h="885836"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Semester 4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/>
                        <a:t>8.2</a:t>
                      </a:r>
                      <a:endParaRPr lang="en-US" sz="28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u="none" dirty="0" smtClean="0"/>
                        <a:t>14</a:t>
                      </a:r>
                      <a:endParaRPr lang="en-US" sz="2800" u="none" dirty="0"/>
                    </a:p>
                  </a:txBody>
                  <a:tcPr/>
                </a:tc>
              </a:tr>
              <a:tr h="885836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CGPA= ((8.15x13)+(8.5x15)+(7.5x12)+(8.2x14)) /(13+15+12+14)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         = 8.11</a:t>
                      </a:r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sz="2800" u="none" dirty="0"/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7544" y="332656"/>
            <a:ext cx="784887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2400" b="1" dirty="0" smtClean="0">
                <a:solidFill>
                  <a:srgbClr val="C00000"/>
                </a:solidFill>
              </a:rPr>
              <a:t>MID SEMESTER TESTS AND QUIZES</a:t>
            </a:r>
          </a:p>
        </p:txBody>
      </p:sp>
      <p:sp>
        <p:nvSpPr>
          <p:cNvPr id="53249" name="Rectangle 1"/>
          <p:cNvSpPr>
            <a:spLocks noChangeArrowheads="1"/>
          </p:cNvSpPr>
          <p:nvPr/>
        </p:nvSpPr>
        <p:spPr bwMode="auto">
          <a:xfrm>
            <a:off x="467544" y="883564"/>
            <a:ext cx="7920880" cy="48320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rgbClr val="00B050"/>
              </a:solidFill>
              <a:effectLst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Each student will appear in 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two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ea typeface="Calibri" pitchFamily="34" charset="0"/>
                <a:cs typeface="Times New Roman" pitchFamily="18" charset="0"/>
              </a:rPr>
              <a:t> mid-semester tests compulsorily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 The evaluation will be based on average performance. 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There will be a </a:t>
            </a:r>
            <a:r>
              <a:rPr kumimoji="0" lang="en-US" sz="2800" b="1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third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Mid-semester examination also for those who could not appear in one of the two mid-semester tests due to some valid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reason</a:t>
            </a: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.</a:t>
            </a: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endParaRPr lang="en-US" sz="2800" b="1" dirty="0" smtClean="0">
              <a:cs typeface="Times New Roman" pitchFamily="18" charset="0"/>
            </a:endParaRPr>
          </a:p>
          <a:p>
            <a:pPr marL="0" marR="0" lvl="0" indent="0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/>
            </a:pPr>
            <a:r>
              <a:rPr kumimoji="0" lang="en-US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On-line quiz will be conducted in</a:t>
            </a:r>
            <a:r>
              <a:rPr kumimoji="0" lang="en-US" sz="28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each course on institute MOODLE</a:t>
            </a:r>
            <a:endParaRPr kumimoji="0" lang="en-US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Times New Roman" pitchFamily="18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3528" y="6356350"/>
            <a:ext cx="8064896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35</a:t>
            </a:fld>
            <a:endParaRPr lang="en-IN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95536" y="6356350"/>
            <a:ext cx="7992888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36</a:t>
            </a:fld>
            <a:endParaRPr lang="en-IN"/>
          </a:p>
        </p:txBody>
      </p:sp>
      <p:sp>
        <p:nvSpPr>
          <p:cNvPr id="4" name="TextBox 3"/>
          <p:cNvSpPr txBox="1"/>
          <p:nvPr/>
        </p:nvSpPr>
        <p:spPr>
          <a:xfrm>
            <a:off x="899592" y="332656"/>
            <a:ext cx="684076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400" dirty="0" smtClean="0">
                <a:solidFill>
                  <a:srgbClr val="C00000"/>
                </a:solidFill>
              </a:rPr>
              <a:t>Values, Ethics, Awareness  of Societal Problems/Issues</a:t>
            </a:r>
            <a:endParaRPr lang="en-IN" sz="2400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67544" y="1700808"/>
            <a:ext cx="8352928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en-IN" sz="2400" b="1" i="1" dirty="0" smtClean="0">
                <a:solidFill>
                  <a:srgbClr val="E22294"/>
                </a:solidFill>
              </a:rPr>
              <a:t>Mandatory Courses (MC)</a:t>
            </a:r>
            <a:r>
              <a:rPr lang="en-IN" sz="2400" i="1" dirty="0" smtClean="0">
                <a:solidFill>
                  <a:srgbClr val="E22294"/>
                </a:solidFill>
              </a:rPr>
              <a:t> : </a:t>
            </a:r>
            <a:r>
              <a:rPr lang="en-IN" sz="2400" b="1" i="1" dirty="0" smtClean="0"/>
              <a:t>Ethics Environmental Science, Disaster Management, Intellectual Property Rights (IPR) and Cyber Security</a:t>
            </a:r>
            <a:endParaRPr lang="en-IN" sz="2400" i="1" dirty="0" smtClean="0"/>
          </a:p>
          <a:p>
            <a:pPr lvl="0"/>
            <a:endParaRPr lang="en-IN" sz="2400" dirty="0" smtClean="0"/>
          </a:p>
          <a:p>
            <a:pPr lvl="0"/>
            <a:r>
              <a:rPr lang="en-IN" sz="2400" b="1" i="1" dirty="0" smtClean="0">
                <a:solidFill>
                  <a:srgbClr val="E22294"/>
                </a:solidFill>
              </a:rPr>
              <a:t>Audit Courses : </a:t>
            </a:r>
            <a:r>
              <a:rPr lang="en-IN" sz="2400" i="1" dirty="0" smtClean="0"/>
              <a:t>‘</a:t>
            </a:r>
            <a:r>
              <a:rPr lang="en-IN" sz="2400" b="1" i="1" dirty="0" smtClean="0"/>
              <a:t>Biology for Engineers’</a:t>
            </a:r>
            <a:r>
              <a:rPr lang="en-IN" sz="2400" i="1" dirty="0" smtClean="0"/>
              <a:t> and ‘</a:t>
            </a:r>
            <a:r>
              <a:rPr lang="en-IN" sz="2400" b="1" i="1" dirty="0" smtClean="0"/>
              <a:t>Indian Constitution &amp; Traditional Knowledge’</a:t>
            </a:r>
            <a:r>
              <a:rPr lang="en-IN" sz="2400" i="1" dirty="0" smtClean="0"/>
              <a:t> </a:t>
            </a:r>
          </a:p>
          <a:p>
            <a:pPr lvl="0"/>
            <a:r>
              <a:rPr lang="en-IN" sz="2400" i="1" dirty="0" smtClean="0"/>
              <a:t>( It will be compulsory to acquire the specified credits in these courses by securing the minimum pass marks. However, these credits will not be counted in the aggregate credits.)   </a:t>
            </a:r>
            <a:endParaRPr lang="en-IN" sz="2400" dirty="0" smtClean="0"/>
          </a:p>
          <a:p>
            <a:endParaRPr lang="en-IN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179512" y="6356350"/>
            <a:ext cx="8136904" cy="365125"/>
          </a:xfrm>
        </p:spPr>
        <p:txBody>
          <a:bodyPr/>
          <a:lstStyle/>
          <a:p>
            <a:r>
              <a:rPr lang="en-GB" b="1" smtClean="0">
                <a:solidFill>
                  <a:srgbClr val="E22294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E22294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37</a:t>
            </a:fld>
            <a:endParaRPr lang="en-IN"/>
          </a:p>
        </p:txBody>
      </p:sp>
      <p:sp>
        <p:nvSpPr>
          <p:cNvPr id="4" name="Rectangle 3"/>
          <p:cNvSpPr/>
          <p:nvPr/>
        </p:nvSpPr>
        <p:spPr>
          <a:xfrm>
            <a:off x="611560" y="2276872"/>
            <a:ext cx="8208912" cy="35086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IN" sz="2400" b="1" dirty="0" smtClean="0">
                <a:solidFill>
                  <a:srgbClr val="E22294"/>
                </a:solidFill>
              </a:rPr>
              <a:t>Indian Society for Technical Education (ISTE)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400" b="1" dirty="0" smtClean="0">
                <a:solidFill>
                  <a:srgbClr val="0070C0"/>
                </a:solidFill>
              </a:rPr>
              <a:t>Computer Society of India (CSI)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400" b="1" dirty="0" smtClean="0">
                <a:solidFill>
                  <a:srgbClr val="00B050"/>
                </a:solidFill>
              </a:rPr>
              <a:t>Association for Computing Machinery (ACM)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US" sz="2400" b="1" dirty="0" smtClean="0">
                <a:solidFill>
                  <a:srgbClr val="0070C0"/>
                </a:solidFill>
              </a:rPr>
              <a:t>Institution of Electronics and Telecommunication Engineers(IETE)</a:t>
            </a:r>
            <a:endParaRPr lang="en-IN" sz="2400" b="1" dirty="0" smtClean="0">
              <a:solidFill>
                <a:srgbClr val="0070C0"/>
              </a:solidFill>
            </a:endParaRP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IN" sz="2400" b="1" dirty="0" smtClean="0">
                <a:solidFill>
                  <a:srgbClr val="E22294"/>
                </a:solidFill>
              </a:rPr>
              <a:t>Institution of Engineering and technology (IET)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IN" sz="2400" b="1" dirty="0" smtClean="0">
                <a:solidFill>
                  <a:srgbClr val="0070C0"/>
                </a:solidFill>
              </a:rPr>
              <a:t>The Institution of Electrical and Electronics Engineers (IEEE)</a:t>
            </a:r>
          </a:p>
          <a:p>
            <a:pPr marL="514350" indent="-514350">
              <a:spcBef>
                <a:spcPts val="600"/>
              </a:spcBef>
              <a:buFont typeface="+mj-lt"/>
              <a:buAutoNum type="arabicPeriod"/>
            </a:pPr>
            <a:r>
              <a:rPr lang="en-IN" sz="2400" b="1" dirty="0" smtClean="0">
                <a:solidFill>
                  <a:srgbClr val="7030A0"/>
                </a:solidFill>
              </a:rPr>
              <a:t> Society for Automobile Engineers of India (SAE INDIA)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15616" y="1340768"/>
            <a:ext cx="64087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dirty="0" smtClean="0">
                <a:solidFill>
                  <a:srgbClr val="0070C0"/>
                </a:solidFill>
              </a:rPr>
              <a:t>Professional Society Chapters Available</a:t>
            </a:r>
            <a:endParaRPr lang="en-IN" sz="2800" dirty="0">
              <a:solidFill>
                <a:srgbClr val="0070C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755576" y="404664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 smtClean="0">
                <a:solidFill>
                  <a:srgbClr val="C00000"/>
                </a:solidFill>
              </a:rPr>
              <a:t>Innovation &amp; Personality Development</a:t>
            </a:r>
            <a:endParaRPr lang="en-IN" sz="3600" b="1"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23528" y="6356350"/>
            <a:ext cx="7992888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38</a:t>
            </a:fld>
            <a:endParaRPr lang="en-IN"/>
          </a:p>
        </p:txBody>
      </p:sp>
      <p:sp>
        <p:nvSpPr>
          <p:cNvPr id="4" name="TextBox 3"/>
          <p:cNvSpPr txBox="1"/>
          <p:nvPr/>
        </p:nvSpPr>
        <p:spPr>
          <a:xfrm>
            <a:off x="1714480" y="142852"/>
            <a:ext cx="5544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3600" b="1" dirty="0" smtClean="0">
                <a:solidFill>
                  <a:srgbClr val="C00000"/>
                </a:solidFill>
              </a:rPr>
              <a:t>Institute MOODLE </a:t>
            </a:r>
            <a:endParaRPr lang="en-IN" sz="36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14282" y="714356"/>
            <a:ext cx="878687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dirty="0" smtClean="0"/>
              <a:t>MOODLE  is (Modular Object-Oriented Dynamic Learning Environment)</a:t>
            </a:r>
          </a:p>
          <a:p>
            <a:endParaRPr lang="en-IN" sz="2000" dirty="0" smtClean="0"/>
          </a:p>
          <a:p>
            <a:r>
              <a:rPr lang="en-IN" sz="2000" dirty="0" smtClean="0"/>
              <a:t>The institute  has its own MOODLE which is very well utilized.</a:t>
            </a:r>
          </a:p>
          <a:p>
            <a:endParaRPr lang="en-IN" sz="2000" dirty="0" smtClean="0"/>
          </a:p>
          <a:p>
            <a:r>
              <a:rPr lang="en-IN" sz="2000" b="1" u="sng" dirty="0" smtClean="0">
                <a:solidFill>
                  <a:srgbClr val="FF0000"/>
                </a:solidFill>
              </a:rPr>
              <a:t>All the new students will be required to register and login to MOODLE </a:t>
            </a:r>
          </a:p>
          <a:p>
            <a:endParaRPr lang="en-IN" sz="2000" b="1" u="sng" dirty="0" smtClean="0">
              <a:solidFill>
                <a:srgbClr val="FF0000"/>
              </a:solidFill>
            </a:endParaRPr>
          </a:p>
          <a:p>
            <a:r>
              <a:rPr lang="en-IN" sz="2000" b="1" u="sng" dirty="0" smtClean="0">
                <a:solidFill>
                  <a:srgbClr val="7030A0"/>
                </a:solidFill>
              </a:rPr>
              <a:t>Students are required to check their attendance regularly on MOODLE. If your attendance falls short, you will not be permitted to appear in exams. </a:t>
            </a:r>
          </a:p>
          <a:p>
            <a:endParaRPr lang="en-IN" sz="2000" dirty="0" smtClean="0"/>
          </a:p>
          <a:p>
            <a:r>
              <a:rPr lang="en-IN" sz="2000" dirty="0" smtClean="0"/>
              <a:t>In case of any difficulty the students can contact the MOODLE server administrator </a:t>
            </a:r>
            <a:r>
              <a:rPr lang="en-IN" sz="2000" b="1" dirty="0" err="1" smtClean="0">
                <a:solidFill>
                  <a:srgbClr val="0070C0"/>
                </a:solidFill>
              </a:rPr>
              <a:t>Shri</a:t>
            </a:r>
            <a:r>
              <a:rPr lang="en-IN" sz="2000" b="1" dirty="0" smtClean="0">
                <a:solidFill>
                  <a:srgbClr val="0070C0"/>
                </a:solidFill>
              </a:rPr>
              <a:t> </a:t>
            </a:r>
            <a:r>
              <a:rPr lang="en-IN" sz="2000" b="1" dirty="0" err="1" smtClean="0">
                <a:solidFill>
                  <a:srgbClr val="0070C0"/>
                </a:solidFill>
              </a:rPr>
              <a:t>Atul</a:t>
            </a:r>
            <a:r>
              <a:rPr lang="en-IN" sz="2000" b="1" dirty="0" smtClean="0">
                <a:solidFill>
                  <a:srgbClr val="0070C0"/>
                </a:solidFill>
              </a:rPr>
              <a:t> </a:t>
            </a:r>
            <a:r>
              <a:rPr lang="en-IN" sz="2000" b="1" dirty="0" err="1" smtClean="0">
                <a:solidFill>
                  <a:srgbClr val="0070C0"/>
                </a:solidFill>
              </a:rPr>
              <a:t>Chauhan</a:t>
            </a:r>
            <a:r>
              <a:rPr lang="en-IN" sz="2000" b="1" dirty="0" smtClean="0">
                <a:solidFill>
                  <a:srgbClr val="0070C0"/>
                </a:solidFill>
              </a:rPr>
              <a:t>  </a:t>
            </a:r>
            <a:r>
              <a:rPr lang="en-IN" sz="2000" dirty="0" smtClean="0"/>
              <a:t>(</a:t>
            </a:r>
            <a:r>
              <a:rPr lang="en-IN" sz="2000" dirty="0" smtClean="0">
                <a:hlinkClick r:id="rId2"/>
              </a:rPr>
              <a:t>moodle@mitsgwalior.in</a:t>
            </a:r>
            <a:r>
              <a:rPr lang="en-IN" sz="2000" dirty="0" smtClean="0"/>
              <a:t>)</a:t>
            </a:r>
          </a:p>
          <a:p>
            <a:endParaRPr lang="en-IN" sz="2000" dirty="0" smtClean="0"/>
          </a:p>
          <a:p>
            <a:r>
              <a:rPr lang="en-IN" sz="2000" dirty="0" smtClean="0"/>
              <a:t>Once they are registered, they can access </a:t>
            </a:r>
          </a:p>
          <a:p>
            <a:endParaRPr lang="en-IN" sz="2000" dirty="0" smtClean="0"/>
          </a:p>
          <a:p>
            <a:r>
              <a:rPr lang="en-IN" sz="2000" b="1" dirty="0" smtClean="0"/>
              <a:t>Learning material such as Lecture plans, syllabi, Notes, PPTs, Unit Wise Question banks, previous year papers etc. on-line</a:t>
            </a:r>
          </a:p>
          <a:p>
            <a:endParaRPr lang="en-IN" sz="2000" b="1" dirty="0" smtClean="0"/>
          </a:p>
          <a:p>
            <a:r>
              <a:rPr lang="en-IN" sz="2000" b="1" dirty="0" smtClean="0">
                <a:solidFill>
                  <a:srgbClr val="FF0000"/>
                </a:solidFill>
              </a:rPr>
              <a:t>On-line quiz, </a:t>
            </a:r>
            <a:r>
              <a:rPr lang="en-IN" sz="2000" b="1" dirty="0" smtClean="0"/>
              <a:t>technical as well as aptitude based  are also conducted  on this platform</a:t>
            </a:r>
            <a:endParaRPr lang="en-IN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323528" y="6356350"/>
            <a:ext cx="7992888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39</a:t>
            </a:fld>
            <a:endParaRPr lang="en-IN"/>
          </a:p>
        </p:txBody>
      </p:sp>
      <p:sp>
        <p:nvSpPr>
          <p:cNvPr id="4" name="TextBox 3"/>
          <p:cNvSpPr txBox="1"/>
          <p:nvPr/>
        </p:nvSpPr>
        <p:spPr>
          <a:xfrm>
            <a:off x="899592" y="476672"/>
            <a:ext cx="756084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2800" b="1" dirty="0" smtClean="0">
                <a:solidFill>
                  <a:srgbClr val="C00000"/>
                </a:solidFill>
              </a:rPr>
              <a:t>Remedial/bridge classes for clearing doubts</a:t>
            </a:r>
            <a:endParaRPr lang="en-IN" sz="2800" b="1" dirty="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39552" y="1556792"/>
            <a:ext cx="83529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800" dirty="0" smtClean="0"/>
              <a:t>Doubt clearing sessions are conducted for all courses after the college hours and on working Saturdays</a:t>
            </a:r>
          </a:p>
          <a:p>
            <a:endParaRPr lang="en-IN" sz="2800" dirty="0" smtClean="0"/>
          </a:p>
          <a:p>
            <a:r>
              <a:rPr lang="en-IN" sz="2800" dirty="0" smtClean="0"/>
              <a:t>The time-table for these classes is displayed on the departmental notice boards</a:t>
            </a:r>
          </a:p>
          <a:p>
            <a:endParaRPr lang="en-IN" sz="2800" dirty="0" smtClean="0"/>
          </a:p>
          <a:p>
            <a:r>
              <a:rPr lang="en-IN" sz="2800" dirty="0" smtClean="0"/>
              <a:t>The students must contact their Class coordinator/ Head of the Department in case of any difficulty</a:t>
            </a:r>
            <a:endParaRPr lang="en-IN" sz="28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282" y="214290"/>
            <a:ext cx="8715436" cy="6143668"/>
          </a:xfrm>
        </p:spPr>
        <p:txBody>
          <a:bodyPr>
            <a:normAutofit fontScale="92500" lnSpcReduction="20000"/>
          </a:bodyPr>
          <a:lstStyle/>
          <a:p>
            <a:pPr algn="ctr">
              <a:buNone/>
            </a:pPr>
            <a:r>
              <a:rPr lang="en-IN" sz="4000" b="1" dirty="0" smtClean="0">
                <a:solidFill>
                  <a:srgbClr val="C00000"/>
                </a:solidFill>
              </a:rPr>
              <a:t>History of MITS</a:t>
            </a:r>
          </a:p>
          <a:p>
            <a:pPr algn="just"/>
            <a:r>
              <a:rPr lang="en-US" dirty="0" smtClean="0"/>
              <a:t>The foundation stone of the Institute was laid by </a:t>
            </a:r>
            <a:r>
              <a:rPr lang="en-US" b="1" i="1" dirty="0" smtClean="0"/>
              <a:t>Late Dr. </a:t>
            </a:r>
            <a:r>
              <a:rPr lang="en-US" b="1" i="1" dirty="0" err="1" smtClean="0"/>
              <a:t>Rajendra</a:t>
            </a:r>
            <a:r>
              <a:rPr lang="en-US" b="1" i="1" dirty="0" smtClean="0"/>
              <a:t> Prasad</a:t>
            </a:r>
            <a:r>
              <a:rPr lang="en-US" dirty="0" smtClean="0"/>
              <a:t>, the first President of India on 20th October, 1956.</a:t>
            </a:r>
          </a:p>
          <a:p>
            <a:pPr algn="just"/>
            <a:r>
              <a:rPr lang="en-US" dirty="0" smtClean="0"/>
              <a:t>The building was inaugurated on 11th December, 1964 by </a:t>
            </a:r>
            <a:r>
              <a:rPr lang="en-US" b="1" i="1" dirty="0" smtClean="0"/>
              <a:t>Late Dr. S. </a:t>
            </a:r>
            <a:r>
              <a:rPr lang="en-US" b="1" i="1" dirty="0" err="1" smtClean="0"/>
              <a:t>Radhakrishnan</a:t>
            </a:r>
            <a:r>
              <a:rPr lang="en-US" b="1" i="1" dirty="0" smtClean="0"/>
              <a:t>,</a:t>
            </a:r>
            <a:r>
              <a:rPr lang="en-US" dirty="0" smtClean="0"/>
              <a:t> the then President of India.</a:t>
            </a:r>
          </a:p>
          <a:p>
            <a:pPr algn="just"/>
            <a:r>
              <a:rPr lang="en-US" b="1" dirty="0" smtClean="0">
                <a:solidFill>
                  <a:srgbClr val="0070C0"/>
                </a:solidFill>
              </a:rPr>
              <a:t>The Golden Jubilee Celebration of the institute was preceded by the then president of India, Mrs. </a:t>
            </a:r>
            <a:r>
              <a:rPr lang="en-US" b="1" dirty="0" err="1" smtClean="0">
                <a:solidFill>
                  <a:srgbClr val="0070C0"/>
                </a:solidFill>
              </a:rPr>
              <a:t>Pratibha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Devisingh</a:t>
            </a:r>
            <a:r>
              <a:rPr lang="en-US" b="1" dirty="0" smtClean="0">
                <a:solidFill>
                  <a:srgbClr val="0070C0"/>
                </a:solidFill>
              </a:rPr>
              <a:t> </a:t>
            </a:r>
            <a:r>
              <a:rPr lang="en-US" b="1" dirty="0" err="1" smtClean="0">
                <a:solidFill>
                  <a:srgbClr val="0070C0"/>
                </a:solidFill>
              </a:rPr>
              <a:t>Patil</a:t>
            </a:r>
            <a:endParaRPr lang="en-US" b="1" dirty="0" smtClean="0">
              <a:solidFill>
                <a:srgbClr val="0070C0"/>
              </a:solidFill>
            </a:endParaRPr>
          </a:p>
          <a:p>
            <a:pPr algn="just"/>
            <a:r>
              <a:rPr lang="en-US" b="1" dirty="0" smtClean="0">
                <a:solidFill>
                  <a:srgbClr val="C00000"/>
                </a:solidFill>
              </a:rPr>
              <a:t>The institute recently celebrated Diamond Jubilee in 2017.</a:t>
            </a:r>
          </a:p>
          <a:p>
            <a:pPr algn="just"/>
            <a:r>
              <a:rPr lang="en-US" dirty="0" smtClean="0"/>
              <a:t>The alumni are very highly placed globally. </a:t>
            </a:r>
          </a:p>
          <a:p>
            <a:pPr algn="just"/>
            <a:r>
              <a:rPr lang="en-US" b="1" dirty="0" smtClean="0">
                <a:solidFill>
                  <a:srgbClr val="0070C0"/>
                </a:solidFill>
              </a:rPr>
              <a:t>The institute is accredited by NAAC.</a:t>
            </a:r>
          </a:p>
          <a:p>
            <a:pPr algn="just"/>
            <a:endParaRPr lang="en-IN" dirty="0" smtClean="0"/>
          </a:p>
          <a:p>
            <a:pPr algn="just"/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5536" y="6356350"/>
            <a:ext cx="7992888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4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4348" y="1071546"/>
            <a:ext cx="7772400" cy="4214842"/>
          </a:xfrm>
        </p:spPr>
        <p:txBody>
          <a:bodyPr>
            <a:normAutofit/>
          </a:bodyPr>
          <a:lstStyle/>
          <a:p>
            <a:r>
              <a:rPr lang="en-IN" sz="5400" b="1" i="1" dirty="0" smtClean="0">
                <a:solidFill>
                  <a:srgbClr val="E22294"/>
                </a:solidFill>
              </a:rPr>
              <a:t>Thank You</a:t>
            </a:r>
            <a:br>
              <a:rPr lang="en-IN" sz="5400" b="1" i="1" dirty="0" smtClean="0">
                <a:solidFill>
                  <a:srgbClr val="E22294"/>
                </a:solidFill>
              </a:rPr>
            </a:br>
            <a:r>
              <a:rPr lang="en-IN" sz="5400" b="1" i="1" dirty="0" smtClean="0">
                <a:solidFill>
                  <a:srgbClr val="E22294"/>
                </a:solidFill>
              </a:rPr>
              <a:t/>
            </a:r>
            <a:br>
              <a:rPr lang="en-IN" sz="5400" b="1" i="1" dirty="0" smtClean="0">
                <a:solidFill>
                  <a:srgbClr val="E22294"/>
                </a:solidFill>
              </a:rPr>
            </a:br>
            <a:r>
              <a:rPr lang="en-IN" sz="5400" b="1" dirty="0" smtClean="0"/>
              <a:t/>
            </a:r>
            <a:br>
              <a:rPr lang="en-IN" sz="5400" b="1" dirty="0" smtClean="0"/>
            </a:br>
            <a:r>
              <a:rPr lang="en-IN" sz="3100" b="1" dirty="0" smtClean="0">
                <a:solidFill>
                  <a:srgbClr val="00B050"/>
                </a:solidFill>
                <a:latin typeface="Algerian" pitchFamily="82" charset="0"/>
              </a:rPr>
              <a:t>And wish you all a very happy and successful time</a:t>
            </a:r>
            <a:br>
              <a:rPr lang="en-IN" sz="3100" b="1" dirty="0" smtClean="0">
                <a:solidFill>
                  <a:srgbClr val="00B050"/>
                </a:solidFill>
                <a:latin typeface="Algerian" pitchFamily="82" charset="0"/>
              </a:rPr>
            </a:br>
            <a:r>
              <a:rPr lang="en-IN" sz="3100" b="1" dirty="0" smtClean="0">
                <a:solidFill>
                  <a:srgbClr val="00B050"/>
                </a:solidFill>
                <a:latin typeface="Algerian" pitchFamily="82" charset="0"/>
              </a:rPr>
              <a:t>in MITS ensuring a bright future  </a:t>
            </a:r>
            <a:endParaRPr lang="en-IN" sz="3100" b="1" dirty="0">
              <a:solidFill>
                <a:srgbClr val="00B050"/>
              </a:solidFill>
              <a:latin typeface="Algerian" pitchFamily="8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9552" y="0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en-IN" b="1" dirty="0" smtClean="0">
                <a:solidFill>
                  <a:srgbClr val="C00000"/>
                </a:solidFill>
              </a:rPr>
              <a:t/>
            </a:r>
            <a:br>
              <a:rPr lang="en-IN" b="1" dirty="0" smtClean="0">
                <a:solidFill>
                  <a:srgbClr val="C00000"/>
                </a:solidFill>
              </a:rPr>
            </a:br>
            <a:r>
              <a:rPr lang="en-IN" b="1" dirty="0" smtClean="0">
                <a:solidFill>
                  <a:srgbClr val="C00000"/>
                </a:solidFill>
              </a:rPr>
              <a:t>History of MITS Autonomy</a:t>
            </a:r>
            <a:br>
              <a:rPr lang="en-IN" b="1" dirty="0" smtClean="0">
                <a:solidFill>
                  <a:srgbClr val="C00000"/>
                </a:solidFill>
              </a:rPr>
            </a:br>
            <a:endParaRPr lang="en-IN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692696"/>
            <a:ext cx="9144000" cy="5433467"/>
          </a:xfrm>
        </p:spPr>
        <p:txBody>
          <a:bodyPr>
            <a:normAutofit fontScale="85000" lnSpcReduction="10000"/>
          </a:bodyPr>
          <a:lstStyle/>
          <a:p>
            <a:r>
              <a:rPr lang="en-IN" dirty="0" smtClean="0"/>
              <a:t>Till 2000-01 MITS was affiliated to the </a:t>
            </a:r>
            <a:r>
              <a:rPr lang="en-IN" b="1" dirty="0" err="1" smtClean="0">
                <a:solidFill>
                  <a:srgbClr val="0070C0"/>
                </a:solidFill>
              </a:rPr>
              <a:t>Jiwaji</a:t>
            </a:r>
            <a:r>
              <a:rPr lang="en-IN" b="1" dirty="0" smtClean="0">
                <a:solidFill>
                  <a:srgbClr val="0070C0"/>
                </a:solidFill>
              </a:rPr>
              <a:t> University</a:t>
            </a:r>
            <a:r>
              <a:rPr lang="en-IN" dirty="0" smtClean="0"/>
              <a:t>, Gwalior</a:t>
            </a:r>
          </a:p>
          <a:p>
            <a:r>
              <a:rPr lang="en-IN" dirty="0" smtClean="0"/>
              <a:t>For the last 19 years now MITS is an Autonomous Institute under the </a:t>
            </a:r>
            <a:r>
              <a:rPr lang="en-IN" b="1" dirty="0" smtClean="0">
                <a:solidFill>
                  <a:srgbClr val="0070C0"/>
                </a:solidFill>
              </a:rPr>
              <a:t>Rajiv Gandhi Proudyogiki Vishwavidyalaya (RGPV) Bhopal </a:t>
            </a:r>
          </a:p>
          <a:p>
            <a:pPr marL="571500" indent="-571500"/>
            <a:r>
              <a:rPr lang="en-IN" b="1" dirty="0" smtClean="0">
                <a:solidFill>
                  <a:srgbClr val="00B050"/>
                </a:solidFill>
              </a:rPr>
              <a:t>The degree however is conferred by the university (RGPV)</a:t>
            </a:r>
          </a:p>
          <a:p>
            <a:pPr marL="571500" indent="-571500"/>
            <a:r>
              <a:rPr lang="en-IN" b="1" dirty="0" smtClean="0">
                <a:solidFill>
                  <a:srgbClr val="C00000"/>
                </a:solidFill>
              </a:rPr>
              <a:t>With effect from July 2017, MITS was granted autonomy for 6 years by the University Grants Commission (UGC) </a:t>
            </a:r>
            <a:r>
              <a:rPr lang="en-IN" dirty="0" smtClean="0"/>
              <a:t>which permits MITS to </a:t>
            </a:r>
          </a:p>
          <a:p>
            <a:pPr marL="571500" indent="-571500">
              <a:buNone/>
            </a:pPr>
            <a:endParaRPr lang="en-IN" dirty="0" smtClean="0"/>
          </a:p>
          <a:p>
            <a:pPr marL="571500" indent="-571500">
              <a:buAutoNum type="romanLcParenBoth"/>
            </a:pPr>
            <a:r>
              <a:rPr lang="en-IN" dirty="0" smtClean="0"/>
              <a:t>Have its own courses and syllabi and </a:t>
            </a:r>
          </a:p>
          <a:p>
            <a:pPr marL="571500" indent="-571500">
              <a:buAutoNum type="romanLcParenBoth"/>
            </a:pPr>
            <a:r>
              <a:rPr lang="en-IN" dirty="0" smtClean="0"/>
              <a:t>Evolve methods of evaluation and conduction of examination</a:t>
            </a:r>
          </a:p>
          <a:p>
            <a:pPr marL="571500" indent="-571500"/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95536" y="6356350"/>
            <a:ext cx="8064896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5</a:t>
            </a:fld>
            <a:endParaRPr lang="en-IN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dirty="0" smtClean="0">
                <a:solidFill>
                  <a:srgbClr val="C00000"/>
                </a:solidFill>
              </a:rPr>
              <a:t>Present Status</a:t>
            </a:r>
            <a:endParaRPr lang="en-GB" b="1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/>
          <a:lstStyle/>
          <a:p>
            <a:pPr algn="just"/>
            <a:r>
              <a:rPr lang="en-US" dirty="0" smtClean="0"/>
              <a:t>There are </a:t>
            </a:r>
            <a:r>
              <a:rPr lang="en-US" b="1" dirty="0" smtClean="0"/>
              <a:t>10 Under Graduate </a:t>
            </a:r>
            <a:r>
              <a:rPr lang="en-US" dirty="0" smtClean="0"/>
              <a:t>and </a:t>
            </a:r>
            <a:r>
              <a:rPr lang="en-US" b="1" dirty="0" smtClean="0"/>
              <a:t>09 Post Graduate</a:t>
            </a:r>
            <a:r>
              <a:rPr lang="en-US" dirty="0" smtClean="0"/>
              <a:t> full time programs being offered.</a:t>
            </a:r>
          </a:p>
          <a:p>
            <a:pPr algn="just"/>
            <a:endParaRPr lang="en-US" dirty="0" smtClean="0"/>
          </a:p>
          <a:p>
            <a:pPr algn="just"/>
            <a:r>
              <a:rPr lang="en-US" dirty="0" smtClean="0"/>
              <a:t>The </a:t>
            </a:r>
            <a:r>
              <a:rPr lang="en-US" b="1" dirty="0" smtClean="0"/>
              <a:t>UG intake is 880 </a:t>
            </a:r>
            <a:r>
              <a:rPr lang="en-US" dirty="0" smtClean="0"/>
              <a:t>students and </a:t>
            </a:r>
            <a:r>
              <a:rPr lang="en-US" b="1" dirty="0" smtClean="0"/>
              <a:t>PG  intake is 183.</a:t>
            </a:r>
          </a:p>
          <a:p>
            <a:pPr algn="just"/>
            <a:endParaRPr lang="en-US" b="1" dirty="0" smtClean="0"/>
          </a:p>
          <a:p>
            <a:pPr algn="just"/>
            <a:r>
              <a:rPr lang="en-US" b="1" dirty="0" smtClean="0"/>
              <a:t>There are 100 plus </a:t>
            </a:r>
            <a:r>
              <a:rPr lang="en-US" b="1" dirty="0" err="1" smtClean="0"/>
              <a:t>Ph.D</a:t>
            </a:r>
            <a:r>
              <a:rPr lang="en-US" b="1" dirty="0" smtClean="0"/>
              <a:t> Scholars registered at MITS under different departments.</a:t>
            </a:r>
          </a:p>
          <a:p>
            <a:pPr algn="just">
              <a:buNone/>
            </a:pPr>
            <a:endParaRPr lang="en-US" b="1" dirty="0" smtClean="0"/>
          </a:p>
          <a:p>
            <a:pPr algn="just"/>
            <a:endParaRPr lang="en-US" b="1" dirty="0" smtClean="0"/>
          </a:p>
          <a:p>
            <a:endParaRPr lang="en-GB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1928794" y="6356350"/>
            <a:ext cx="6000792" cy="365125"/>
          </a:xfrm>
        </p:spPr>
        <p:txBody>
          <a:bodyPr/>
          <a:lstStyle/>
          <a:p>
            <a:r>
              <a:rPr lang="en-GB" b="1" dirty="0" smtClean="0">
                <a:solidFill>
                  <a:srgbClr val="C00000"/>
                </a:solidFill>
              </a:rPr>
              <a:t>Induction programs for I year students   Address by Dean Academics: Dr. </a:t>
            </a:r>
            <a:r>
              <a:rPr lang="en-GB" b="1" dirty="0" err="1" smtClean="0">
                <a:solidFill>
                  <a:srgbClr val="C00000"/>
                </a:solidFill>
              </a:rPr>
              <a:t>Manjaree</a:t>
            </a:r>
            <a:r>
              <a:rPr lang="en-GB" b="1" dirty="0" smtClean="0">
                <a:solidFill>
                  <a:srgbClr val="C00000"/>
                </a:solidFill>
              </a:rPr>
              <a:t> </a:t>
            </a:r>
            <a:r>
              <a:rPr lang="en-GB" b="1" dirty="0" err="1" smtClean="0">
                <a:solidFill>
                  <a:srgbClr val="C00000"/>
                </a:solidFill>
              </a:rPr>
              <a:t>Pandit</a:t>
            </a:r>
            <a:r>
              <a:rPr lang="en-GB" b="1" dirty="0" smtClean="0">
                <a:solidFill>
                  <a:srgbClr val="C00000"/>
                </a:solidFill>
              </a:rPr>
              <a:t>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6</a:t>
            </a:fld>
            <a:endParaRPr lang="en-IN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7</a:t>
            </a:fld>
            <a:endParaRPr lang="en-IN"/>
          </a:p>
        </p:txBody>
      </p:sp>
      <p:sp>
        <p:nvSpPr>
          <p:cNvPr id="7" name="Rectangle 6"/>
          <p:cNvSpPr/>
          <p:nvPr/>
        </p:nvSpPr>
        <p:spPr>
          <a:xfrm>
            <a:off x="1500166" y="214290"/>
            <a:ext cx="571504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IN" sz="3200" b="1" dirty="0" smtClean="0">
                <a:solidFill>
                  <a:srgbClr val="0070C0"/>
                </a:solidFill>
              </a:rPr>
              <a:t>Courses Being Offered at MITS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7992888" cy="365125"/>
          </a:xfrm>
        </p:spPr>
        <p:txBody>
          <a:bodyPr/>
          <a:lstStyle/>
          <a:p>
            <a:r>
              <a:rPr lang="en-GB" b="1" smtClean="0">
                <a:solidFill>
                  <a:srgbClr val="C00000"/>
                </a:solidFill>
              </a:rPr>
              <a:t>Induction programs for I year students   Address by Dean Academics: Dr. Manjaree Pandit </a:t>
            </a:r>
            <a:endParaRPr lang="en-IN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42976" y="1285860"/>
            <a:ext cx="650085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/>
          <a:srcRect l="25391" t="29167" r="66992" b="30208"/>
          <a:stretch>
            <a:fillRect/>
          </a:stretch>
        </p:blipFill>
        <p:spPr bwMode="auto">
          <a:xfrm>
            <a:off x="928662" y="1500174"/>
            <a:ext cx="3214710" cy="48577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/>
          <a:srcRect l="25391" t="30208" r="66406" b="39583"/>
          <a:stretch>
            <a:fillRect/>
          </a:stretch>
        </p:blipFill>
        <p:spPr bwMode="auto">
          <a:xfrm>
            <a:off x="5572132" y="1928802"/>
            <a:ext cx="2714644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TextBox 11"/>
          <p:cNvSpPr txBox="1"/>
          <p:nvPr/>
        </p:nvSpPr>
        <p:spPr>
          <a:xfrm>
            <a:off x="4857752" y="1071546"/>
            <a:ext cx="41434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POST GRADUATE (PG) PROGRAMMES</a:t>
            </a:r>
            <a:endParaRPr lang="en-GB" sz="2000" b="1" dirty="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85720" y="1071546"/>
            <a:ext cx="442915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IN" sz="2000" b="1" dirty="0" smtClean="0">
                <a:solidFill>
                  <a:srgbClr val="C00000"/>
                </a:solidFill>
              </a:rPr>
              <a:t>UNDER GRADUATE(UG) PROGRAMMES</a:t>
            </a:r>
            <a:endParaRPr lang="en-GB" sz="2000" b="1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8</a:t>
            </a:fld>
            <a:endParaRPr lang="en-IN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79512" y="1169690"/>
          <a:ext cx="8964488" cy="5361742"/>
        </p:xfrm>
        <a:graphic>
          <a:graphicData uri="http://schemas.openxmlformats.org/drawingml/2006/table">
            <a:tbl>
              <a:tblPr/>
              <a:tblGrid>
                <a:gridCol w="1678966"/>
                <a:gridCol w="7285522"/>
              </a:tblGrid>
              <a:tr h="532553">
                <a:tc gridSpan="2"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3200" b="1" kern="1200" dirty="0" smtClean="0">
                          <a:solidFill>
                            <a:srgbClr val="E22294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TERMINOLOGY</a:t>
                      </a:r>
                      <a:endParaRPr lang="en-IN" sz="3200" b="1" kern="1200" dirty="0">
                        <a:solidFill>
                          <a:srgbClr val="E22294"/>
                        </a:solidFill>
                        <a:latin typeface="Times New Roman"/>
                        <a:ea typeface="Calibri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58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Lecture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6004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Tutorial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Practical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69878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HSMC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Humanities and Social Sciences including Management Courses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164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BSC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Basic Science Courses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4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ESC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Engineering Science Courses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4979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DC</a:t>
                      </a:r>
                      <a:endParaRPr lang="en-IN" sz="11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Departmental Core </a:t>
                      </a:r>
                      <a:endParaRPr lang="en-IN" sz="11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61481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DE</a:t>
                      </a:r>
                      <a:endParaRPr lang="en-IN" sz="11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Departmental Elective </a:t>
                      </a:r>
                      <a:endParaRPr lang="en-IN" sz="11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8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OC</a:t>
                      </a:r>
                      <a:endParaRPr lang="en-IN" sz="11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FF0000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Open Category </a:t>
                      </a:r>
                      <a:endParaRPr lang="en-IN" sz="1100" b="1" dirty="0">
                        <a:solidFill>
                          <a:srgbClr val="FF0000"/>
                        </a:solidFill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8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DLC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Departmental Laboratory Courses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3859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b="1">
                          <a:latin typeface="Times New Roman"/>
                          <a:ea typeface="Calibri"/>
                          <a:cs typeface="Times New Roman"/>
                        </a:rPr>
                        <a:t>MC</a:t>
                      </a:r>
                      <a:endParaRPr lang="en-IN" sz="1100" b="1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en-US" sz="2000" b="1" dirty="0">
                          <a:latin typeface="Times New Roman"/>
                          <a:ea typeface="Calibri"/>
                          <a:cs typeface="Times New Roman"/>
                        </a:rPr>
                        <a:t>Mandatory Course</a:t>
                      </a:r>
                      <a:endParaRPr lang="en-IN" sz="11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52493" marR="5249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10" name="Title 1"/>
          <p:cNvSpPr txBox="1">
            <a:spLocks/>
          </p:cNvSpPr>
          <p:nvPr/>
        </p:nvSpPr>
        <p:spPr>
          <a:xfrm>
            <a:off x="142844" y="0"/>
            <a:ext cx="8858312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lgerian" pitchFamily="82" charset="0"/>
                <a:ea typeface="+mj-ea"/>
                <a:cs typeface="+mj-cs"/>
              </a:rPr>
              <a:t>Flexible Curriculum </a:t>
            </a:r>
            <a:br>
              <a:rPr kumimoji="0" lang="en-US" sz="3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lgerian" pitchFamily="82" charset="0"/>
                <a:ea typeface="+mj-ea"/>
                <a:cs typeface="+mj-cs"/>
              </a:rPr>
            </a:br>
            <a:r>
              <a:rPr kumimoji="0" lang="en-US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(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Drafted &amp; </a:t>
            </a:r>
            <a:r>
              <a:rPr kumimoji="0" lang="en-US" sz="2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Implemented in accordance with AICTE model curriculum guidelines)</a:t>
            </a:r>
            <a:endParaRPr kumimoji="0" lang="en-IN" sz="3600" b="1" i="0" u="none" strike="noStrike" kern="1200" cap="none" spc="0" normalizeH="0" baseline="0" noProof="0" dirty="0">
              <a:ln>
                <a:noFill/>
              </a:ln>
              <a:solidFill>
                <a:srgbClr val="0070C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Autofit/>
          </a:bodyPr>
          <a:lstStyle/>
          <a:p>
            <a:r>
              <a:rPr lang="en-US" sz="3600" b="1" dirty="0" smtClean="0">
                <a:solidFill>
                  <a:srgbClr val="C00000"/>
                </a:solidFill>
                <a:latin typeface="Algerian" pitchFamily="82" charset="0"/>
              </a:rPr>
              <a:t>Flexible Curriculum </a:t>
            </a:r>
            <a:br>
              <a:rPr lang="en-US" sz="3600" b="1" dirty="0" smtClean="0">
                <a:solidFill>
                  <a:srgbClr val="C00000"/>
                </a:solidFill>
                <a:latin typeface="Algerian" pitchFamily="82" charset="0"/>
              </a:rPr>
            </a:br>
            <a:r>
              <a:rPr lang="en-US" sz="2400" b="1" dirty="0" smtClean="0">
                <a:solidFill>
                  <a:srgbClr val="0070C0"/>
                </a:solidFill>
              </a:rPr>
              <a:t>(Implemented </a:t>
            </a:r>
            <a:r>
              <a:rPr lang="en-US" sz="2400" b="1" dirty="0" err="1" smtClean="0">
                <a:solidFill>
                  <a:srgbClr val="0070C0"/>
                </a:solidFill>
              </a:rPr>
              <a:t>w.e.f</a:t>
            </a:r>
            <a:r>
              <a:rPr lang="en-US" sz="2400" b="1" dirty="0" smtClean="0">
                <a:solidFill>
                  <a:srgbClr val="0070C0"/>
                </a:solidFill>
              </a:rPr>
              <a:t>. Academic Session July 2017)</a:t>
            </a:r>
            <a:endParaRPr lang="en-IN" sz="3200" b="1" dirty="0">
              <a:solidFill>
                <a:srgbClr val="0070C0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2F700A1-9656-4780-966B-B4817D88159E}" type="slidenum">
              <a:rPr lang="en-IN" smtClean="0"/>
              <a:pPr/>
              <a:t>9</a:t>
            </a:fld>
            <a:endParaRPr lang="en-IN"/>
          </a:p>
        </p:txBody>
      </p:sp>
      <p:graphicFrame>
        <p:nvGraphicFramePr>
          <p:cNvPr id="7" name="Table 6"/>
          <p:cNvGraphicFramePr>
            <a:graphicFrameLocks noGrp="1"/>
          </p:cNvGraphicFramePr>
          <p:nvPr/>
        </p:nvGraphicFramePr>
        <p:xfrm>
          <a:off x="683568" y="1556792"/>
          <a:ext cx="7416824" cy="1264920"/>
        </p:xfrm>
        <a:graphic>
          <a:graphicData uri="http://schemas.openxmlformats.org/drawingml/2006/table">
            <a:tbl>
              <a:tblPr/>
              <a:tblGrid>
                <a:gridCol w="4346407"/>
                <a:gridCol w="3070417"/>
              </a:tblGrid>
              <a:tr h="395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en-US" sz="2000" dirty="0" smtClean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Hour </a:t>
                      </a:r>
                      <a:r>
                        <a:rPr lang="en-US" sz="2000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Lecture (L) </a:t>
                      </a:r>
                      <a:r>
                        <a:rPr lang="en-US" sz="2000" dirty="0" smtClean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en-US" sz="2000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week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credit</a:t>
                      </a:r>
                      <a:endParaRPr lang="en-IN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95605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Hr. Tutorial (T) </a:t>
                      </a:r>
                      <a:r>
                        <a:rPr lang="en-US" sz="2000" dirty="0" smtClean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/ </a:t>
                      </a:r>
                      <a:r>
                        <a:rPr lang="en-US" sz="2000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week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credit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73710"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2 Hours Practical(Lab</a:t>
                      </a:r>
                      <a:r>
                        <a:rPr lang="en-US" sz="2000" dirty="0" smtClean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) /</a:t>
                      </a:r>
                      <a:r>
                        <a:rPr lang="en-US" sz="2000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week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2000" dirty="0">
                          <a:solidFill>
                            <a:srgbClr val="010202"/>
                          </a:solidFill>
                          <a:latin typeface="Times New Roman"/>
                          <a:ea typeface="Calibri"/>
                          <a:cs typeface="Times New Roman"/>
                        </a:rPr>
                        <a:t>1 credit</a:t>
                      </a:r>
                      <a:endParaRPr lang="en-IN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1835696" y="1052736"/>
            <a:ext cx="496855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E22294"/>
                </a:solidFill>
              </a:rPr>
              <a:t>What does  one Credit Mean ?</a:t>
            </a:r>
            <a:endParaRPr lang="en-IN" dirty="0"/>
          </a:p>
        </p:txBody>
      </p:sp>
      <p:sp>
        <p:nvSpPr>
          <p:cNvPr id="9" name="TextBox 8"/>
          <p:cNvSpPr txBox="1"/>
          <p:nvPr/>
        </p:nvSpPr>
        <p:spPr>
          <a:xfrm>
            <a:off x="395536" y="3140968"/>
            <a:ext cx="828092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E22294"/>
                </a:solidFill>
              </a:rPr>
              <a:t>Requirement of  Credits for U.G. Degree, </a:t>
            </a:r>
            <a:r>
              <a:rPr lang="en-US" sz="2000" b="1" dirty="0" err="1" smtClean="0">
                <a:solidFill>
                  <a:srgbClr val="E22294"/>
                </a:solidFill>
              </a:rPr>
              <a:t>Honours</a:t>
            </a:r>
            <a:r>
              <a:rPr lang="en-US" sz="2000" b="1" dirty="0" smtClean="0">
                <a:solidFill>
                  <a:srgbClr val="E22294"/>
                </a:solidFill>
              </a:rPr>
              <a:t> &amp; Minor Specialization </a:t>
            </a:r>
            <a:endParaRPr lang="en-IN" dirty="0"/>
          </a:p>
        </p:txBody>
      </p:sp>
      <p:graphicFrame>
        <p:nvGraphicFramePr>
          <p:cNvPr id="11" name="Table 10"/>
          <p:cNvGraphicFramePr>
            <a:graphicFrameLocks noGrp="1"/>
          </p:cNvGraphicFramePr>
          <p:nvPr/>
        </p:nvGraphicFramePr>
        <p:xfrm>
          <a:off x="179512" y="3645024"/>
          <a:ext cx="8784976" cy="288887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512168"/>
                <a:gridCol w="5494897"/>
                <a:gridCol w="1777911"/>
              </a:tblGrid>
              <a:tr h="650183">
                <a:tc rowSpan="2"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rgbClr val="00FF00"/>
                          </a:solidFill>
                          <a:latin typeface="+mn-lt"/>
                          <a:ea typeface="+mn-ea"/>
                          <a:cs typeface="+mn-cs"/>
                        </a:rPr>
                        <a:t>For Engineering</a:t>
                      </a:r>
                      <a:endParaRPr lang="en-IN" sz="2000" dirty="0">
                        <a:solidFill>
                          <a:srgbClr val="00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For Undergraduate Degree </a:t>
                      </a:r>
                      <a:r>
                        <a:rPr lang="en-US" sz="2000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(Engineering)</a:t>
                      </a:r>
                      <a:endParaRPr lang="en-IN" sz="20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smtClean="0">
                          <a:solidFill>
                            <a:srgbClr val="FFFF00"/>
                          </a:solidFill>
                        </a:rPr>
                        <a:t>Minimum 170 </a:t>
                      </a:r>
                      <a:r>
                        <a:rPr lang="en-US" sz="2000" dirty="0" smtClean="0">
                          <a:solidFill>
                            <a:srgbClr val="FFFF00"/>
                          </a:solidFill>
                        </a:rPr>
                        <a:t>Credits</a:t>
                      </a:r>
                      <a:endParaRPr lang="en-IN" sz="2000" dirty="0">
                        <a:solidFill>
                          <a:srgbClr val="FFFF00"/>
                        </a:solidFill>
                      </a:endParaRPr>
                    </a:p>
                  </a:txBody>
                  <a:tcPr/>
                </a:tc>
              </a:tr>
              <a:tr h="650183">
                <a:tc vMerge="1"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 Graduate degree with </a:t>
                      </a:r>
                      <a:r>
                        <a:rPr lang="en-US" sz="2000" b="1" kern="1200" dirty="0" err="1" smtClean="0">
                          <a:solidFill>
                            <a:srgbClr val="E22294"/>
                          </a:solidFill>
                          <a:latin typeface="+mn-lt"/>
                          <a:ea typeface="+mn-ea"/>
                          <a:cs typeface="+mn-cs"/>
                        </a:rPr>
                        <a:t>Honours</a:t>
                      </a:r>
                      <a:r>
                        <a:rPr lang="en-US" sz="2000" kern="1200" dirty="0" smtClean="0">
                          <a:solidFill>
                            <a:srgbClr val="E22294"/>
                          </a:solidFill>
                          <a:latin typeface="+mn-lt"/>
                          <a:ea typeface="+mn-ea"/>
                          <a:cs typeface="+mn-cs"/>
                        </a:rPr>
                        <a:t>  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or  with additional </a:t>
                      </a:r>
                      <a:r>
                        <a:rPr lang="en-US" sz="2000" b="1" kern="1200" dirty="0" smtClean="0">
                          <a:solidFill>
                            <a:srgbClr val="E22294"/>
                          </a:solidFill>
                          <a:latin typeface="+mn-lt"/>
                          <a:ea typeface="+mn-ea"/>
                          <a:cs typeface="+mn-cs"/>
                        </a:rPr>
                        <a:t>minor specialization</a:t>
                      </a:r>
                      <a:endParaRPr lang="en-IN" sz="2000" b="1" dirty="0">
                        <a:solidFill>
                          <a:srgbClr val="E2229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Additional 20 Credits</a:t>
                      </a:r>
                      <a:endParaRPr lang="en-IN" sz="2000" dirty="0"/>
                    </a:p>
                  </a:txBody>
                  <a:tcPr/>
                </a:tc>
              </a:tr>
              <a:tr h="650183">
                <a:tc rowSpan="2"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2000" kern="1200" dirty="0" smtClean="0">
                        <a:solidFill>
                          <a:schemeClr val="dk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kern="1200" dirty="0" smtClean="0">
                          <a:solidFill>
                            <a:srgbClr val="00FF00"/>
                          </a:solidFill>
                          <a:latin typeface="+mn-lt"/>
                          <a:ea typeface="+mn-ea"/>
                          <a:cs typeface="+mn-cs"/>
                        </a:rPr>
                        <a:t>For Architecture</a:t>
                      </a:r>
                      <a:endParaRPr lang="en-IN" sz="2000" b="1" dirty="0">
                        <a:solidFill>
                          <a:srgbClr val="00FF00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FFFF00"/>
                          </a:solidFill>
                        </a:rPr>
                        <a:t>For Undergraduate Degree </a:t>
                      </a:r>
                      <a:r>
                        <a:rPr lang="en-US" sz="2000" b="1" kern="1200" dirty="0" smtClean="0">
                          <a:solidFill>
                            <a:srgbClr val="FFFF00"/>
                          </a:solidFill>
                          <a:latin typeface="+mn-lt"/>
                          <a:ea typeface="+mn-ea"/>
                          <a:cs typeface="+mn-cs"/>
                        </a:rPr>
                        <a:t>(Architecture)</a:t>
                      </a:r>
                      <a:endParaRPr lang="en-IN" sz="20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b="1" dirty="0" smtClean="0">
                          <a:solidFill>
                            <a:srgbClr val="FFFF00"/>
                          </a:solidFill>
                        </a:rPr>
                        <a:t>Minimum 260 Credits</a:t>
                      </a:r>
                      <a:endParaRPr lang="en-IN" sz="2000" b="1" dirty="0">
                        <a:solidFill>
                          <a:srgbClr val="FFFF00"/>
                        </a:solidFill>
                      </a:endParaRPr>
                    </a:p>
                  </a:txBody>
                  <a:tcPr>
                    <a:solidFill>
                      <a:srgbClr val="0070C0"/>
                    </a:solidFill>
                  </a:tcPr>
                </a:tc>
              </a:tr>
              <a:tr h="785755">
                <a:tc vMerge="1">
                  <a:txBody>
                    <a:bodyPr/>
                    <a:lstStyle/>
                    <a:p>
                      <a:endParaRPr lang="en-IN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Under Graduate degree with </a:t>
                      </a:r>
                      <a:r>
                        <a:rPr lang="en-US" sz="2000" b="1" kern="1200" dirty="0" err="1" smtClean="0">
                          <a:solidFill>
                            <a:srgbClr val="E22294"/>
                          </a:solidFill>
                          <a:latin typeface="+mn-lt"/>
                          <a:ea typeface="+mn-ea"/>
                          <a:cs typeface="+mn-cs"/>
                        </a:rPr>
                        <a:t>Honours</a:t>
                      </a:r>
                      <a:r>
                        <a:rPr lang="en-US" sz="2000" kern="120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 or  with additional </a:t>
                      </a:r>
                      <a:r>
                        <a:rPr lang="en-US" sz="2000" b="1" kern="1200" dirty="0" smtClean="0">
                          <a:solidFill>
                            <a:srgbClr val="E22294"/>
                          </a:solidFill>
                          <a:latin typeface="+mn-lt"/>
                          <a:ea typeface="+mn-ea"/>
                          <a:cs typeface="+mn-cs"/>
                        </a:rPr>
                        <a:t>minor specialization </a:t>
                      </a:r>
                      <a:endParaRPr lang="en-IN" sz="2000" b="1" dirty="0">
                        <a:solidFill>
                          <a:srgbClr val="E22294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smtClean="0"/>
                        <a:t>Additional 24 Credits</a:t>
                      </a:r>
                      <a:endParaRPr lang="en-IN" sz="20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Induction programs for I year students   Address by Dean Academics: Dr. Manjaree Pandit </a:t>
            </a:r>
            <a:endParaRPr lang="en-IN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5411</TotalTime>
  <Words>3815</Words>
  <Application>Microsoft Office PowerPoint</Application>
  <PresentationFormat>On-screen Show (4:3)</PresentationFormat>
  <Paragraphs>980</Paragraphs>
  <Slides>40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1" baseType="lpstr">
      <vt:lpstr>Office Theme</vt:lpstr>
      <vt:lpstr>Slide 1</vt:lpstr>
      <vt:lpstr>Presentation Overview</vt:lpstr>
      <vt:lpstr>Slide 3</vt:lpstr>
      <vt:lpstr>Slide 4</vt:lpstr>
      <vt:lpstr> History of MITS Autonomy </vt:lpstr>
      <vt:lpstr>Present Status</vt:lpstr>
      <vt:lpstr>Slide 7</vt:lpstr>
      <vt:lpstr>Slide 8</vt:lpstr>
      <vt:lpstr>Flexible Curriculum  (Implemented w.e.f. Academic Session July 2017)</vt:lpstr>
      <vt:lpstr>Slide 10</vt:lpstr>
      <vt:lpstr>Slide 11</vt:lpstr>
      <vt:lpstr>Slide 12</vt:lpstr>
      <vt:lpstr>Slide 13</vt:lpstr>
      <vt:lpstr>Slide 14</vt:lpstr>
      <vt:lpstr>GROUP A &amp; B</vt:lpstr>
      <vt:lpstr>ON-line courses through SWAYAM &amp;MOOC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 Mapping between PEOs,POs and COs</vt:lpstr>
      <vt:lpstr>Academic feedbacks &amp; surveys</vt:lpstr>
      <vt:lpstr>Slide 26</vt:lpstr>
      <vt:lpstr>PROMOTION TO HIGHER SEMESTER AND YEAR</vt:lpstr>
      <vt:lpstr>PROMOTION Continued…..</vt:lpstr>
      <vt:lpstr>PROMOTION Continued…</vt:lpstr>
      <vt:lpstr>Slide 30</vt:lpstr>
      <vt:lpstr>Slide 31</vt:lpstr>
      <vt:lpstr>Semester Grade Points Average(SGPA)  &amp; Cumulative Grade Points Average(CGPA)</vt:lpstr>
      <vt:lpstr>Calculation of SGPA: an Example </vt:lpstr>
      <vt:lpstr>Calculation of CGPA </vt:lpstr>
      <vt:lpstr>Slide 35</vt:lpstr>
      <vt:lpstr>Slide 36</vt:lpstr>
      <vt:lpstr>Slide 37</vt:lpstr>
      <vt:lpstr>Slide 38</vt:lpstr>
      <vt:lpstr>Slide 39</vt:lpstr>
      <vt:lpstr>Thank You   And wish you all a very happy and successful time in MITS ensuring a bright future  </vt:lpstr>
    </vt:vector>
  </TitlesOfParts>
  <Company>Hewlett-Packard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admin</cp:lastModifiedBy>
  <cp:revision>511</cp:revision>
  <dcterms:created xsi:type="dcterms:W3CDTF">2016-03-26T11:32:19Z</dcterms:created>
  <dcterms:modified xsi:type="dcterms:W3CDTF">2019-08-20T07:45:56Z</dcterms:modified>
</cp:coreProperties>
</file>